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59" r:id="rId2"/>
  </p:sldMasterIdLst>
  <p:notesMasterIdLst>
    <p:notesMasterId r:id="rId107"/>
  </p:notesMasterIdLst>
  <p:handoutMasterIdLst>
    <p:handoutMasterId r:id="rId108"/>
  </p:handoutMasterIdLst>
  <p:sldIdLst>
    <p:sldId id="330" r:id="rId3"/>
    <p:sldId id="333" r:id="rId4"/>
    <p:sldId id="786" r:id="rId5"/>
    <p:sldId id="787" r:id="rId6"/>
    <p:sldId id="788" r:id="rId7"/>
    <p:sldId id="688" r:id="rId8"/>
    <p:sldId id="789" r:id="rId9"/>
    <p:sldId id="790" r:id="rId10"/>
    <p:sldId id="791" r:id="rId11"/>
    <p:sldId id="689" r:id="rId12"/>
    <p:sldId id="792" r:id="rId13"/>
    <p:sldId id="690" r:id="rId14"/>
    <p:sldId id="854" r:id="rId15"/>
    <p:sldId id="793" r:id="rId16"/>
    <p:sldId id="794" r:id="rId17"/>
    <p:sldId id="795" r:id="rId18"/>
    <p:sldId id="856" r:id="rId19"/>
    <p:sldId id="796" r:id="rId20"/>
    <p:sldId id="797" r:id="rId21"/>
    <p:sldId id="798" r:id="rId22"/>
    <p:sldId id="691" r:id="rId23"/>
    <p:sldId id="709" r:id="rId24"/>
    <p:sldId id="800" r:id="rId25"/>
    <p:sldId id="801" r:id="rId26"/>
    <p:sldId id="802" r:id="rId27"/>
    <p:sldId id="715" r:id="rId28"/>
    <p:sldId id="803" r:id="rId29"/>
    <p:sldId id="804" r:id="rId30"/>
    <p:sldId id="710" r:id="rId31"/>
    <p:sldId id="805" r:id="rId32"/>
    <p:sldId id="806" r:id="rId33"/>
    <p:sldId id="807" r:id="rId34"/>
    <p:sldId id="337" r:id="rId35"/>
    <p:sldId id="808" r:id="rId36"/>
    <p:sldId id="809" r:id="rId37"/>
    <p:sldId id="810" r:id="rId38"/>
    <p:sldId id="716" r:id="rId39"/>
    <p:sldId id="811" r:id="rId40"/>
    <p:sldId id="812" r:id="rId41"/>
    <p:sldId id="813" r:id="rId42"/>
    <p:sldId id="338" r:id="rId43"/>
    <p:sldId id="339" r:id="rId44"/>
    <p:sldId id="718" r:id="rId45"/>
    <p:sldId id="719" r:id="rId46"/>
    <p:sldId id="814" r:id="rId47"/>
    <p:sldId id="815" r:id="rId48"/>
    <p:sldId id="816" r:id="rId49"/>
    <p:sldId id="720" r:id="rId50"/>
    <p:sldId id="340" r:id="rId51"/>
    <p:sldId id="817" r:id="rId52"/>
    <p:sldId id="818" r:id="rId53"/>
    <p:sldId id="721" r:id="rId54"/>
    <p:sldId id="857" r:id="rId55"/>
    <p:sldId id="819" r:id="rId56"/>
    <p:sldId id="820" r:id="rId57"/>
    <p:sldId id="722" r:id="rId58"/>
    <p:sldId id="821" r:id="rId59"/>
    <p:sldId id="723" r:id="rId60"/>
    <p:sldId id="822" r:id="rId61"/>
    <p:sldId id="724" r:id="rId62"/>
    <p:sldId id="823" r:id="rId63"/>
    <p:sldId id="858" r:id="rId64"/>
    <p:sldId id="862" r:id="rId65"/>
    <p:sldId id="863" r:id="rId66"/>
    <p:sldId id="728" r:id="rId67"/>
    <p:sldId id="826" r:id="rId68"/>
    <p:sldId id="727" r:id="rId69"/>
    <p:sldId id="827" r:id="rId70"/>
    <p:sldId id="828" r:id="rId71"/>
    <p:sldId id="829" r:id="rId72"/>
    <p:sldId id="830" r:id="rId73"/>
    <p:sldId id="341" r:id="rId74"/>
    <p:sldId id="864" r:id="rId75"/>
    <p:sldId id="831" r:id="rId76"/>
    <p:sldId id="832" r:id="rId77"/>
    <p:sldId id="833" r:id="rId78"/>
    <p:sldId id="834" r:id="rId79"/>
    <p:sldId id="835" r:id="rId80"/>
    <p:sldId id="836" r:id="rId81"/>
    <p:sldId id="837" r:id="rId82"/>
    <p:sldId id="865" r:id="rId83"/>
    <p:sldId id="838" r:id="rId84"/>
    <p:sldId id="839" r:id="rId85"/>
    <p:sldId id="840" r:id="rId86"/>
    <p:sldId id="841" r:id="rId87"/>
    <p:sldId id="842" r:id="rId88"/>
    <p:sldId id="843" r:id="rId89"/>
    <p:sldId id="853" r:id="rId90"/>
    <p:sldId id="845" r:id="rId91"/>
    <p:sldId id="846" r:id="rId92"/>
    <p:sldId id="847" r:id="rId93"/>
    <p:sldId id="848" r:id="rId94"/>
    <p:sldId id="729" r:id="rId95"/>
    <p:sldId id="849" r:id="rId96"/>
    <p:sldId id="730" r:id="rId97"/>
    <p:sldId id="850" r:id="rId98"/>
    <p:sldId id="851" r:id="rId99"/>
    <p:sldId id="345" r:id="rId100"/>
    <p:sldId id="866" r:id="rId101"/>
    <p:sldId id="744" r:id="rId102"/>
    <p:sldId id="347" r:id="rId103"/>
    <p:sldId id="745" r:id="rId104"/>
    <p:sldId id="852" r:id="rId105"/>
    <p:sldId id="687" r:id="rId106"/>
  </p:sldIdLst>
  <p:sldSz cx="12192000" cy="6858000"/>
  <p:notesSz cx="6858000" cy="9144000"/>
  <p:embeddedFontLst>
    <p:embeddedFont>
      <p:font typeface="Consolas" panose="020B0609020204030204" pitchFamily="49" charset="0"/>
      <p:regular r:id="rId109"/>
      <p:bold r:id="rId110"/>
      <p:italic r:id="rId111"/>
      <p:boldItalic r:id="rId112"/>
    </p:embeddedFont>
    <p:embeddedFont>
      <p:font typeface="Verdana" panose="020B0604030504040204" pitchFamily="34" charset="0"/>
      <p:regular r:id="rId113"/>
      <p:bold r:id="rId114"/>
      <p:italic r:id="rId115"/>
      <p:boldItalic r:id="rId1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97" userDrawn="1">
          <p15:clr>
            <a:srgbClr val="A4A3A4"/>
          </p15:clr>
        </p15:guide>
        <p15:guide id="4" pos="7355" userDrawn="1">
          <p15:clr>
            <a:srgbClr val="A4A3A4"/>
          </p15:clr>
        </p15:guide>
        <p15:guide id="5" pos="325" userDrawn="1">
          <p15:clr>
            <a:srgbClr val="A4A3A4"/>
          </p15:clr>
        </p15:guide>
        <p15:guide id="6" orient="horz" pos="2160" userDrawn="1">
          <p15:clr>
            <a:srgbClr val="A4A3A4"/>
          </p15:clr>
        </p15:guide>
        <p15:guide id="8" orient="horz" pos="414" userDrawn="1">
          <p15:clr>
            <a:srgbClr val="A4A3A4"/>
          </p15:clr>
        </p15:guide>
        <p15:guide id="9" orient="horz" pos="709" userDrawn="1">
          <p15:clr>
            <a:srgbClr val="A4A3A4"/>
          </p15:clr>
        </p15:guide>
        <p15:guide id="10"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34" autoAdjust="0"/>
    <p:restoredTop sz="66433" autoAdjust="0"/>
  </p:normalViewPr>
  <p:slideViewPr>
    <p:cSldViewPr snapToGrid="0" snapToObjects="1">
      <p:cViewPr varScale="1">
        <p:scale>
          <a:sx n="90" d="100"/>
          <a:sy n="90" d="100"/>
        </p:scale>
        <p:origin x="912" y="90"/>
      </p:cViewPr>
      <p:guideLst>
        <p:guide orient="horz" pos="3997"/>
        <p:guide pos="7355"/>
        <p:guide pos="325"/>
        <p:guide orient="horz" pos="2160"/>
        <p:guide orient="horz" pos="414"/>
        <p:guide orient="horz" pos="709"/>
        <p:guide pos="3840"/>
      </p:guideLst>
    </p:cSldViewPr>
  </p:slideViewPr>
  <p:outlineViewPr>
    <p:cViewPr>
      <p:scale>
        <a:sx n="33" d="100"/>
        <a:sy n="33" d="100"/>
      </p:scale>
      <p:origin x="0" y="-5832"/>
    </p:cViewPr>
  </p:outlineViewPr>
  <p:notesTextViewPr>
    <p:cViewPr>
      <p:scale>
        <a:sx n="3" d="2"/>
        <a:sy n="3" d="2"/>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commentAuthors" Target="commentAuthor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4.fntdata"/><Relationship Id="rId16" Type="http://schemas.openxmlformats.org/officeDocument/2006/relationships/slide" Target="slides/slide14.xml"/><Relationship Id="rId107" Type="http://schemas.openxmlformats.org/officeDocument/2006/relationships/notesMaster" Target="notesMasters/notes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5.fntdata"/><Relationship Id="rId118"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handoutMaster" Target="handoutMasters/handout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6.fntdata"/><Relationship Id="rId119" Type="http://schemas.openxmlformats.org/officeDocument/2006/relationships/viewProps" Target="view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2.fntdata"/><Relationship Id="rId115" Type="http://schemas.openxmlformats.org/officeDocument/2006/relationships/font" Target="fonts/font7.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3.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8/5/2023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309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25367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A vertical block has twelve partitions. The first six partitions from top to bottom are labeled Magic number, text size, data size, BSS size, Symbol table size, entry point. The seventh partition is shaded with diagonal lines. Eighth to twelfth partitions are labeled Flags, text, data, relocation bits, and symbol table. The first Eight partitions are labeled Header. Part (b): A vertical block has six partitions. The partitions from top to bottom are labeled Header, Object module, Header, Object Module, Header, and Object Module. The Header of the vertical block expands to another vertical block having five partitions. The five partitions are labeled Module name, Date, Owner, Protection, and size from top to bottom.</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47660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9368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67818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12999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top to bottom is as follows </a:t>
            </a:r>
          </a:p>
          <a:p>
            <a:r>
              <a:rPr lang="en-US" dirty="0"/>
              <a:t>forward slash asterisk file copy program period Error checking and reporting is minimal period asterisk forward slash </a:t>
            </a:r>
          </a:p>
          <a:p>
            <a:r>
              <a:rPr lang="en-US" dirty="0"/>
              <a:t>hashtag include less than s y s forward slash types dot h greater than forward slash asterisk include necessary header files asterisk forward slash </a:t>
            </a:r>
          </a:p>
          <a:p>
            <a:r>
              <a:rPr lang="en-US" dirty="0"/>
              <a:t>hashtag include less than </a:t>
            </a:r>
            <a:r>
              <a:rPr lang="en-US" dirty="0" err="1"/>
              <a:t>fcntl</a:t>
            </a:r>
            <a:r>
              <a:rPr lang="en-US" dirty="0"/>
              <a:t> dot h greater than </a:t>
            </a:r>
          </a:p>
          <a:p>
            <a:r>
              <a:rPr lang="en-US" dirty="0"/>
              <a:t>hashtag include less than </a:t>
            </a:r>
            <a:r>
              <a:rPr lang="en-US" dirty="0" err="1"/>
              <a:t>stdlib</a:t>
            </a:r>
            <a:r>
              <a:rPr lang="en-US" dirty="0"/>
              <a:t> dot h greater than </a:t>
            </a:r>
          </a:p>
          <a:p>
            <a:r>
              <a:rPr lang="en-US" dirty="0"/>
              <a:t>hashtag less than </a:t>
            </a:r>
            <a:r>
              <a:rPr lang="en-US" dirty="0" err="1"/>
              <a:t>unistd</a:t>
            </a:r>
            <a:r>
              <a:rPr lang="en-US" dirty="0"/>
              <a:t> dot h greater than</a:t>
            </a:r>
          </a:p>
          <a:p>
            <a:r>
              <a:rPr lang="en-US" dirty="0"/>
              <a:t>int main open parenthesis int </a:t>
            </a:r>
            <a:r>
              <a:rPr lang="en-US" dirty="0" err="1"/>
              <a:t>arg</a:t>
            </a:r>
            <a:r>
              <a:rPr lang="en-US" dirty="0"/>
              <a:t> c comma char asterisk </a:t>
            </a:r>
            <a:r>
              <a:rPr lang="en-US" dirty="0" err="1"/>
              <a:t>arg</a:t>
            </a:r>
            <a:r>
              <a:rPr lang="en-US" dirty="0"/>
              <a:t> v left square bracket right square bracket close parenthesis semicolon forward slash asterisk A N S I prototype asterisk forward slash </a:t>
            </a:r>
          </a:p>
          <a:p>
            <a:r>
              <a:rPr lang="en-US" dirty="0"/>
              <a:t>hashtag define B U F underscore S I Z E 4096 forward slash asterisk use a buffer size of 4096 bytes asterisk forward slash</a:t>
            </a:r>
          </a:p>
          <a:p>
            <a:r>
              <a:rPr lang="en-US" dirty="0"/>
              <a:t>hashtag O U T P U T underscore M O D E 0700 forward slash asterisk protection bits for output file asterisk forward slash </a:t>
            </a:r>
          </a:p>
          <a:p>
            <a:r>
              <a:rPr lang="en-US" dirty="0"/>
              <a:t>int main open parenthesis int </a:t>
            </a:r>
            <a:r>
              <a:rPr lang="en-US" dirty="0" err="1"/>
              <a:t>arg</a:t>
            </a:r>
            <a:r>
              <a:rPr lang="en-US" dirty="0"/>
              <a:t> c comma char asterisk </a:t>
            </a:r>
            <a:r>
              <a:rPr lang="en-US" dirty="0" err="1"/>
              <a:t>arg</a:t>
            </a:r>
            <a:r>
              <a:rPr lang="en-US" dirty="0"/>
              <a:t> v left square bracket right square bracket close parenthesis </a:t>
            </a:r>
          </a:p>
          <a:p>
            <a:r>
              <a:rPr lang="en-US" dirty="0"/>
              <a:t>left curly bracket </a:t>
            </a:r>
          </a:p>
          <a:p>
            <a:r>
              <a:rPr lang="en-US" dirty="0"/>
              <a:t>int in underscore f d comma out underscore f d comma r d underscore count comma w t underscore count semicolon </a:t>
            </a:r>
          </a:p>
          <a:p>
            <a:r>
              <a:rPr lang="en-US" dirty="0"/>
              <a:t>char buffer left square bracket B U F underscore S I Z E right square bracket semicolon </a:t>
            </a:r>
          </a:p>
          <a:p>
            <a:r>
              <a:rPr lang="en-US" dirty="0"/>
              <a:t>if open parenthesis </a:t>
            </a:r>
            <a:r>
              <a:rPr lang="en-US" dirty="0" err="1"/>
              <a:t>arg</a:t>
            </a:r>
            <a:r>
              <a:rPr lang="en-US" dirty="0"/>
              <a:t> c exclamation equals to 3 close parenthesis exit open parenthesis 1 close parenthesis semicolon forward slash asterisk syntax error if </a:t>
            </a:r>
            <a:r>
              <a:rPr lang="en-US" dirty="0" err="1"/>
              <a:t>arg</a:t>
            </a:r>
            <a:r>
              <a:rPr lang="en-US" dirty="0"/>
              <a:t> c is not 3 asterisk forward slash </a:t>
            </a:r>
          </a:p>
          <a:p>
            <a:r>
              <a:rPr lang="en-US" dirty="0"/>
              <a:t>forward slash asterisk open the input file and create the output file asterisk forward slash.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60684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top to bottom is as follows </a:t>
            </a:r>
          </a:p>
          <a:p>
            <a:r>
              <a:rPr lang="en-US" dirty="0"/>
              <a:t>if open parenthesis </a:t>
            </a:r>
            <a:r>
              <a:rPr lang="en-US" dirty="0" err="1"/>
              <a:t>arg</a:t>
            </a:r>
            <a:r>
              <a:rPr lang="en-US" dirty="0"/>
              <a:t> C exclamation equals to 3 close parenthesis exit open parenthesis 1 close parenthesis semicolon forward slash asterisk syntax error if </a:t>
            </a:r>
            <a:r>
              <a:rPr lang="en-US" dirty="0" err="1"/>
              <a:t>arg</a:t>
            </a:r>
            <a:r>
              <a:rPr lang="en-US" dirty="0"/>
              <a:t> c is not 3 asterisk forward slash </a:t>
            </a:r>
          </a:p>
          <a:p>
            <a:r>
              <a:rPr lang="en-US" dirty="0"/>
              <a:t>forward slash asterisk open the input file and create the output file asterisk forward slash </a:t>
            </a:r>
          </a:p>
          <a:p>
            <a:r>
              <a:rPr lang="en-US" dirty="0"/>
              <a:t>in underscore f d equals to open </a:t>
            </a:r>
            <a:r>
              <a:rPr lang="en-US" dirty="0" err="1"/>
              <a:t>open</a:t>
            </a:r>
            <a:r>
              <a:rPr lang="en-US" dirty="0"/>
              <a:t> parenthesis </a:t>
            </a:r>
            <a:r>
              <a:rPr lang="en-US" dirty="0" err="1"/>
              <a:t>arg</a:t>
            </a:r>
            <a:r>
              <a:rPr lang="en-US" dirty="0"/>
              <a:t> v left square bracket 1 right square bracket comma O underscore R D O N L Y close parenthesis semicolon forward slash asterisk open the source file asterisk forward slash </a:t>
            </a:r>
          </a:p>
          <a:p>
            <a:r>
              <a:rPr lang="en-US" dirty="0"/>
              <a:t>if open parenthesis in underscore f d less than 0 close parenthesis exit open parenthesis 2 close parenthesis semicolon forward slash asterisk if it cannot be opened comma exit asterisk forward slash </a:t>
            </a:r>
          </a:p>
          <a:p>
            <a:r>
              <a:rPr lang="en-US" dirty="0"/>
              <a:t>out underscore f d equals to </a:t>
            </a:r>
            <a:r>
              <a:rPr lang="en-US" dirty="0" err="1"/>
              <a:t>creat</a:t>
            </a:r>
            <a:r>
              <a:rPr lang="en-US" dirty="0"/>
              <a:t> open parenthesis </a:t>
            </a:r>
            <a:r>
              <a:rPr lang="en-US" dirty="0" err="1"/>
              <a:t>arg</a:t>
            </a:r>
            <a:r>
              <a:rPr lang="en-US" dirty="0"/>
              <a:t> v left square bracket 2 right square bracket comma O U T P U T underscore M O D E close parenthesis semicolon forward slash asterisk create the destination file asterisk forward slash </a:t>
            </a:r>
          </a:p>
          <a:p>
            <a:r>
              <a:rPr lang="en-US" dirty="0"/>
              <a:t>if open parenthesis out underscore f d less than 0 exit open parenthesis 3 close parenthesis semicolon forward slash asterisk if it cannot be created comma exit asterisk forward slash </a:t>
            </a:r>
          </a:p>
          <a:p>
            <a:r>
              <a:rPr lang="en-US" dirty="0"/>
              <a:t>forward slash asterisk copy loop asterisk forward slash </a:t>
            </a:r>
          </a:p>
          <a:p>
            <a:r>
              <a:rPr lang="en-US" dirty="0"/>
              <a:t>while open parenthesis T R U E close parenthesis left curly bracket </a:t>
            </a:r>
          </a:p>
          <a:p>
            <a:r>
              <a:rPr lang="en-US" dirty="0"/>
              <a:t>r d underscore count equals to read open parenthesis in underscore f d comma buffer comma B U F underscore S I Z E close parenthesis semicolon forward slash asterisk read a block of data asterisk forward slash </a:t>
            </a:r>
          </a:p>
          <a:p>
            <a:r>
              <a:rPr lang="en-US" dirty="0"/>
              <a:t>if open parenthesis r d underscore count less than equals to 0 close parenthesis break semicolon forward slash asterisk if end of file or error comma exit loop asterisk forward slash </a:t>
            </a:r>
          </a:p>
          <a:p>
            <a:r>
              <a:rPr lang="en-US" dirty="0"/>
              <a:t>w t underscore count equals to write open parenthesis out underscore f d comma buffer comma r d underscore count close parenthesis semicolon forward slash asterisk write data asterisk forward slash.</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21574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top to bottom is as follows </a:t>
            </a:r>
          </a:p>
          <a:p>
            <a:r>
              <a:rPr lang="en-US" dirty="0"/>
              <a:t>forward slash asterisk copy loop asterisk forward slash </a:t>
            </a:r>
          </a:p>
          <a:p>
            <a:r>
              <a:rPr lang="en-US" dirty="0"/>
              <a:t>while open parenthesis T R U E close parenthesis left curly bracket </a:t>
            </a:r>
          </a:p>
          <a:p>
            <a:r>
              <a:rPr lang="en-US" dirty="0"/>
              <a:t>r d underscore count equals to read open parenthesis in underscore f d comma buffer comma B U F underscore S I Z E close parenthesis semicolon forward slash asterisk read a block of data asterisk forward slash </a:t>
            </a:r>
          </a:p>
          <a:p>
            <a:r>
              <a:rPr lang="en-US" dirty="0"/>
              <a:t>w t underscore count equals to write open parenthesis out underscore f d comma buffer comma r d underscore count close parenthesis semicolon forward slash asterisk write data asterisk forward slash </a:t>
            </a:r>
          </a:p>
          <a:p>
            <a:r>
              <a:rPr lang="en-US" dirty="0"/>
              <a:t>if open parenthesis w t underscore count less than equals to 0 close parenthesis exit open parenthesis 4 close parenthesis semicolon forward slash asterisk w t underscore count less than equals to 0 is an error asterisk forward slash </a:t>
            </a:r>
          </a:p>
          <a:p>
            <a:r>
              <a:rPr lang="en-US" dirty="0"/>
              <a:t>right curly bracket </a:t>
            </a:r>
          </a:p>
          <a:p>
            <a:r>
              <a:rPr lang="en-US" dirty="0"/>
              <a:t>forward slash asterisk close the files asterisk forward slash </a:t>
            </a:r>
          </a:p>
          <a:p>
            <a:r>
              <a:rPr lang="en-US" dirty="0"/>
              <a:t>close open parenthesis in underscore f d close parenthesis semicolon </a:t>
            </a:r>
          </a:p>
          <a:p>
            <a:r>
              <a:rPr lang="en-US" dirty="0"/>
              <a:t>close open parenthesis out underscore f d close parenthesis semicolon </a:t>
            </a:r>
          </a:p>
          <a:p>
            <a:r>
              <a:rPr lang="en-US" dirty="0"/>
              <a:t>if open parenthesis r d underscore count double equals to 0 close parenthesis forward slash asterisk no error on last read asterisk forward slash </a:t>
            </a:r>
          </a:p>
          <a:p>
            <a:r>
              <a:rPr lang="en-US" dirty="0"/>
              <a:t>else </a:t>
            </a:r>
          </a:p>
          <a:p>
            <a:r>
              <a:rPr lang="en-US" dirty="0"/>
              <a:t>exit open parenthesis 5 close parenthesis semicolon forward slash asterisk error on last read asterisk forward slash </a:t>
            </a:r>
          </a:p>
          <a:p>
            <a:r>
              <a:rPr lang="en-US" dirty="0"/>
              <a:t>right curly bracket.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39255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A tree starts with a square box labeled Root directory. The Root directory has four possibilities depicted by circles labeled A, B, C, and D from left to right.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77539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A tree starts with a square box labeled Root directory. Level 1: The root directory has three possibilities labeled "A", B, and C from left to right depicted by square boxes. "A" is labeled User directory. Level 2: "A" has a possibility labeled "A" labeled within the circle. B has three possibilities labeled B, B, and B from left to right. The left and right possibilities are in square boxes whereas the center is in a circle. C has two possibilities: left in the square box labeled C, which is categorized as User subdirectories and right in the circle labeled C. Level 3: Level 2 B possibility has a possibility B in the circle. Level 2 C possibility has two possibilities C and C in the square box and is categorized as User subdirectories. Level 4: Level 3 C possibilities have two possibilities each, labeled C and C in the circle and categorized as User file.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18591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16744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A vertical block labeled backslash has five partitions from the top to bottom labeled bin, </a:t>
            </a:r>
            <a:r>
              <a:rPr lang="en-US" dirty="0" err="1"/>
              <a:t>etc</a:t>
            </a:r>
            <a:r>
              <a:rPr lang="en-US" dirty="0"/>
              <a:t>, lib, usr, and </a:t>
            </a:r>
            <a:r>
              <a:rPr lang="en-US" dirty="0" err="1"/>
              <a:t>tmp</a:t>
            </a:r>
            <a:r>
              <a:rPr lang="en-US" dirty="0"/>
              <a:t> and categorized as the Root directory. Five downward arrows from the first vertical block point to further five vertical blocks labeled bin, </a:t>
            </a:r>
            <a:r>
              <a:rPr lang="en-US" dirty="0" err="1"/>
              <a:t>etc</a:t>
            </a:r>
            <a:r>
              <a:rPr lang="en-US" dirty="0"/>
              <a:t>, lib, usr, and </a:t>
            </a:r>
            <a:r>
              <a:rPr lang="en-US" dirty="0" err="1"/>
              <a:t>tmp</a:t>
            </a:r>
            <a:r>
              <a:rPr lang="en-US" dirty="0"/>
              <a:t> with five partitions. The usr block has the first three partitions labeled ast, </a:t>
            </a:r>
            <a:r>
              <a:rPr lang="en-US" dirty="0" err="1"/>
              <a:t>hjb</a:t>
            </a:r>
            <a:r>
              <a:rPr lang="en-US" dirty="0"/>
              <a:t>, lib, and the other two blocks are empty. An arrow from ast points to a vertical block labeled ast with five partitions. An arrow from lib points to a vertical block labeled lib with five partitions in which the first partition is labeled dict. An arrow from </a:t>
            </a:r>
            <a:r>
              <a:rPr lang="en-US" dirty="0" err="1"/>
              <a:t>hjb</a:t>
            </a:r>
            <a:r>
              <a:rPr lang="en-US" dirty="0"/>
              <a:t> points to a vertical block labeled </a:t>
            </a:r>
            <a:r>
              <a:rPr lang="en-US" dirty="0" err="1"/>
              <a:t>hjb</a:t>
            </a:r>
            <a:r>
              <a:rPr lang="en-US" dirty="0"/>
              <a:t> with five partitions and is categorized as /usr/</a:t>
            </a:r>
            <a:r>
              <a:rPr lang="en-US" dirty="0" err="1"/>
              <a:t>hjb</a:t>
            </a:r>
            <a:r>
              <a:rPr lang="en-US" dirty="0"/>
              <a:t>. The blocks labeled bin, </a:t>
            </a:r>
            <a:r>
              <a:rPr lang="en-US" dirty="0" err="1"/>
              <a:t>etc</a:t>
            </a:r>
            <a:r>
              <a:rPr lang="en-US" dirty="0"/>
              <a:t>, temp are blank and have five partitions.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8756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top to bottom is as follows </a:t>
            </a:r>
          </a:p>
          <a:p>
            <a:r>
              <a:rPr lang="en-US" dirty="0"/>
              <a:t>D I R asterisk d i r p equals to </a:t>
            </a:r>
            <a:r>
              <a:rPr lang="en-US" dirty="0" err="1"/>
              <a:t>opendir</a:t>
            </a:r>
            <a:r>
              <a:rPr lang="en-US" dirty="0"/>
              <a:t> open parenthesis open double quotation dot close double quotation close parenthesis semicolon </a:t>
            </a:r>
          </a:p>
          <a:p>
            <a:r>
              <a:rPr lang="en-US" dirty="0"/>
              <a:t>struct </a:t>
            </a:r>
            <a:r>
              <a:rPr lang="en-US" dirty="0" err="1"/>
              <a:t>dirent</a:t>
            </a:r>
            <a:r>
              <a:rPr lang="en-US" dirty="0"/>
              <a:t> asterisk </a:t>
            </a:r>
            <a:r>
              <a:rPr lang="en-US" dirty="0" err="1"/>
              <a:t>dirent</a:t>
            </a:r>
            <a:r>
              <a:rPr lang="en-US" dirty="0"/>
              <a:t> semicolon </a:t>
            </a:r>
          </a:p>
          <a:p>
            <a:r>
              <a:rPr lang="en-US" dirty="0"/>
              <a:t>while double open parenthesis </a:t>
            </a:r>
            <a:r>
              <a:rPr lang="en-US" dirty="0" err="1"/>
              <a:t>dirent</a:t>
            </a:r>
            <a:r>
              <a:rPr lang="en-US" dirty="0"/>
              <a:t> equals to </a:t>
            </a:r>
            <a:r>
              <a:rPr lang="en-US" dirty="0" err="1"/>
              <a:t>readdir</a:t>
            </a:r>
            <a:r>
              <a:rPr lang="en-US" dirty="0"/>
              <a:t> open parenthesis d i r p triple close parenthesis </a:t>
            </a:r>
          </a:p>
          <a:p>
            <a:r>
              <a:rPr lang="en-US" dirty="0" err="1"/>
              <a:t>printf</a:t>
            </a:r>
            <a:r>
              <a:rPr lang="en-US" dirty="0"/>
              <a:t> open parenthesis open double quotation percent s backslash n close double quotation comma </a:t>
            </a:r>
            <a:r>
              <a:rPr lang="en-US" dirty="0" err="1"/>
              <a:t>dirent</a:t>
            </a:r>
            <a:r>
              <a:rPr lang="en-US" dirty="0"/>
              <a:t> hyphen greater than d underscore name close parenthesis semicolon </a:t>
            </a:r>
          </a:p>
          <a:p>
            <a:r>
              <a:rPr lang="en-US" dirty="0"/>
              <a:t>c l o s e d i r open parenthesis d i r p close parenthesis semicolon.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0709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A rectangular block with one horizontal partition. In the first partition, there are two circles labeled User Process. In the second partition, there is a horizontal ellipse labeled Virtual file system. User process points to the virtual file system and is labeled POSIX. A virtual file system with three forward arrows labeled V F S interface points to three small ellipses labeled F S 1, F S 2, and F S 3, and these are labeled File system. From the file system, there are three bidirectional arrows that point to the Buffer Cache block.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52481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A large ellipse labeled V F S has the following inside it: A Process table with multiple entries and some entries are labeled 0, 2, 4; An arrow from process table points to File descriptor block having several partitions. An arrow from File descriptor block points to V-nodes block having several partitions. An arrow from the V-nodes block further points to Function pointers block having several partitions in which the last three partitions are labeled write, read, and open. A small eclipse outside the large ellipse and placed at the lower right end. This small ellipse is labeled FS1. A small square inside FS1 is labeled Read Function. An arrow labeled Call from VFS into FS1 from Function pointers points to Read Function.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87691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A horizontal block labeled Entire disk with four partitions labeled Disk partition. The first partition is labeled M B R, there are three vertical lines labeled Partition table in the first partition. The first block points to another horizontal block with six partitions from left to right labeled Boot block, Superblock, Free Space </a:t>
            </a:r>
            <a:r>
              <a:rPr lang="en-US" dirty="0" err="1"/>
              <a:t>mgmt</a:t>
            </a:r>
            <a:r>
              <a:rPr lang="en-US" dirty="0"/>
              <a:t>, I-nodes, Root </a:t>
            </a:r>
            <a:r>
              <a:rPr lang="en-US" dirty="0" err="1"/>
              <a:t>dir</a:t>
            </a:r>
            <a:r>
              <a:rPr lang="en-US" dirty="0"/>
              <a:t>, and Files and directories.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33277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Possible layout for U E F I with partition table. Block 0 contains space for legacy systems that expect M B R here. Block 1 contains Partition Table Header. Block 2 contains partitions numbered 0 through n. Partition 2 has a start and end followed by partitions numbered 0 through n.. Block n contains Partition Table Header.</a:t>
            </a:r>
          </a:p>
          <a:p>
            <a:pPr marL="0" lvl="0" indent="0" algn="l" rtl="0">
              <a:spcBef>
                <a:spcPts val="0"/>
              </a:spcBef>
              <a:spcAft>
                <a:spcPts val="0"/>
              </a:spcAft>
              <a:buNone/>
            </a:pPr>
            <a:endParaRPr lang="en-US" dirty="0"/>
          </a:p>
          <a:p>
            <a:r>
              <a:rPr lang="en-US" dirty="0"/>
              <a:t>Long Description:</a:t>
            </a:r>
          </a:p>
          <a:p>
            <a:r>
              <a:rPr lang="en-US" dirty="0"/>
              <a:t>A horizontal block has multiple partitions from Block 0 to Block N. Block 0 is labeled space for legacy systems that expect M B R here. Block 1 has further a square-shaped box inside it and labeled Partition Table Header. Block 2 has further a rectangle-shaped block with multiple partitions from partition 0 to partition n. Block 1 and Block 2 are categorized as G P T. Partition 2 is elaborated and categorized as Partition of many blocks. The partition of many blocks is labeled Start at its upper and lower left ends, and is labeled End at its upper and lower right ends. A dashed line from partition 2 of block 2 partitions points to the Start of Partition of many blocks. A dashed line from partition 2 of block 2 partitions points to the End of Partition of many blocks. Dotted line between this block and the next block depicts the presence of several blocks in between. Block N has further a square-shaped box labeled Partition Table Header inside it. On the left, a box has n partitions labeled Partition 1 to Partition n. A dashed line from Start on the upper left of Partition of many blocks points to the Partition 2 of Block N. A dashed line from End on the upper right of Partition of many blocks points to the Partition 2 of Block N. Block N and the block consisting of n partitions is categorized as Backup G P 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304572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79318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A horizontal block has 40 partitions. The first four blocks are labeled File A, the next 3 blocks are labeled File B, the next 6 blocks are labeled File C, the next 5 blocks are labeled File D, the next 12 blocks are labeled File E, the next 6 blocks are labeled File F, and the next 3 blocks are labeled File G. Last block is blank and the blocks continue toward the right. Part (b): A horizontal block has 40 partitions. The first four blocks are labeled File A, the next 3 blocks are labeled File B, the next 6 blocks are labeled File C, the next 5 blocks are empty, the next 12 blocks are labeled File E, the next 6 blocks are blank and the next 3 blocks are labeled File G. Last block is blank and the blocks continue toward the right.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28925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image consists of two parts. Part (a): There is a File A with five vertical blocks labeled Physical block with two partitions each. There are forward arrows from the first block to the fifth block. The first block is labeled 4 with the second partition labeled File block 0. The second block is labeled 7 with the second partition labeled File block 1. The third block is labeled 2 with the second partition labeled File block 2. The fourth block is labeled 10 with the second partition labeled File block 3. The fifth block is labeled 12 with the first partition labeled 0 and the second partition labeled File block 4. Part (b): There is a File B with four vertical blocks labeled Physical block with two partitions each. There are forward arrows from the first block to the fifth block. The first block is labeled 6 with the second partition labeled File block 0. The second block is labeled 3 with the second partition labeled File block 1. The third block is labeled 11 with the second partition labeled File block 2. The fourth block is labeled 14 with the first partition labeled 0 and the second partition labeled File block 3.</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16841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A vertical block labeled physical block has 16 partitions numbered 0 to 15 from top to bottom. Most of the blocks are empty. The blocks that are occupied are as follows: Partition 2 labeled 10, Partition 3 labeled 11, Partition 4 labeled 7 and is categorized as File "A" starts here, Partition 6 labeled 3 and is categorized as File B starts here, Partition 7 labeled 2, Partition 10 labeled 12, Partition 11 labeled 14, Partition 12 labeled negative 1, Partition 14 labeled negative 1. The fifteenth partition is categorized as an Unused block.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72730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noProof="0" dirty="0">
                <a:effectLst/>
                <a:latin typeface="Arial" panose="020B0604020202020204" pitchFamily="34" charset="0"/>
                <a:ea typeface="Calibri" panose="020F0502020204030204" pitchFamily="34" charset="0"/>
                <a:cs typeface="Arial" panose="020B0604020202020204" pitchFamily="34" charset="0"/>
              </a:rPr>
              <a:t>The storage is represented in the form of a cylinder on the top right of the diagram. A rectangular box is at the center labeled as operating system. The user program is at the bottom of the diagram. A double-headed arrow is pointing towards the user program and the storage by passing through the rectangular box of operating system in the form of dashed lines. </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Text beside the arrow reads, I want to read slash home slash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ast</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slash shell dot c.</a:t>
            </a:r>
            <a:endParaRPr lang="en-US" sz="1200" noProof="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39624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A vertical block has 10 partitions. An arrow from the right end of all the partitions points to the right. The partitions from top to bottom are as follows: Partition 1 is labeled File Attributes. Partition 2 is labeled Address of disk block 0. Partition 3 is labeled the Address of disk block 1. Partition 4 is labeled the Address of disk block 2. Partition 5 is labeled the Address of disk block 3. Partition 6 is labeled the Address of disk block 4. Partition 7 is labeled the Address of disk block 5. Partition 8 is labeled the Address of disk block 6. Partition 9 is labeled the Address of disk block 7. Partition 10 is labeled the Address of a block of pointers. An arrow from the right end points to a square block labeled Disk block containing additional disk addresses.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652192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A vertical block labeled I-node has 14 partitions labeled Disk addresses where the first partition is labeled Attribute. The second, third, and fourth partitions have forward arrows. The twelfth partition with an arrow points to the second block labeled Single indirect block with six partitions and the first and second partition has an arrow pointing to the right. The thirteenth partition with an arrow points to the third block labeled Double indirect block with six partitions and the second and third partition has an arrow points to the fourth and fifth block respectively. The fourth block has six partitions and the first and fifth partition has an arrow pointing to the right. The fourteenth partition of the first block has an arrow that points to the sixth block labeled Indirect block with six partitions and the first and third partition has an arrow that points to the seventh and the eighth block. The seventh block has six partitions and the first and fourth partition has an arrow that points to the ninth and tenth block where the ninth block has a second and fifth forward arrow and the tenth block has a second partition that has an arrow pointing to the right. The eighth block has six partitions and the first and fourth partition has an arrow where the first partition points to the eleventh block where the eleventh block has a second and fifth partition that has an arrow and the fourth partition points to the twelfth block where the twelfth block has a second and fifth partition that has an arrow pointing to the right.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84085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A block has two columns and four rows. The row entries are as follows: Row 1: Column 1, games; Column 2, attributes. Row 2: Column 1, mail; Column 2, attributes. Row 3: Column 1, news; Column 2, attributes. Row 4: Column 1, work; Column 2, attributes. Part (b): A block has two columns and four rows. The second column of every row is empty. The first column entries are as follows: Row 1, games; Row 2, mail; Row 3, news; Row 4, work. An arrow from each of the four rows of the second column point to four blocks labeled Data structure containing the attributes.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67039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illustration is divided into 6 slots labeled from left to right. Boot sector, reserved, F A T octothorpe 1, F A T octothorpe 2, root directory and clusters.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348875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A horizontal block has eight partitions. Bytes mentioned above the partitions are labeled 8, 3, 1, 10, 2, 2, 2, and 4. The first partition is labeled Filename, the second partition is labeled Extension, the third partition is labeled Attributes, the fourth partition has diagonal lines and is labeled Reserved, the fifth partition is labeled Time, the sixth partition is labeled Date, the seventh partition is labeled First block number, and the eighth partition is labeled Size.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32637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Description1:</a:t>
            </a:r>
          </a:p>
          <a:p>
            <a:r>
              <a:rPr lang="en-US" dirty="0"/>
              <a:t>A horizontal block has eight partitions. Bytes mentioned above the partitions are labeled 8, 3, 1, 10, 2, 2, 2, and 4. The first partition is labeled Filename, the second partition is labeled Extension, the third partition is labeled Attributes, the fourth partition has diagonal lines and is labeled Reserved, the fifth partition is labeled Time, the sixth partition is labeled Date, the seventh partition is labeled First block number, and the eighth partition is labeled Size.</a:t>
            </a:r>
          </a:p>
          <a:p>
            <a:endParaRPr lang="en-US" dirty="0"/>
          </a:p>
          <a:p>
            <a:r>
              <a:rPr lang="en-US" dirty="0"/>
              <a:t>Long Description2:</a:t>
            </a:r>
          </a:p>
          <a:p>
            <a:r>
              <a:rPr lang="en-US" dirty="0"/>
              <a:t>The illustration is divided into 8 slots labeled from left to right. Sequence, 5 characters, attributes, 0, checksum, 6 characters, 0, and 2 characters. The bytes for the labeled slots are labeled from left to right as follows. 1,10,1,1,1,12,2 and 4.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662528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A vertical block has 9 partitions shown, and more than 9 partitions is depicted by three vertical dots. There are entries of multiple files in this block. The first partition is labeled File 1 entry length. The second partition is labeled File 1 attributes. The third partition is further divided into 4 rows and 4 columns. The row entries are as follows: Row 1: column 1, p; column 2, r; column 3, o; column 4, j. Row 2: column 1, e; column 2, c; column 3, t; column 4, hyphen. Row 3: column 1, e; column 2, t; column 3, square box with a cross inside; column 4, blank and highlighted. The first three partitions are categorized as Entry for one file. The fourth partition is labeled File 2 entry length. The fifth partition is labeled File 2 attributes. The sixth partition is further divided into 3 rows and 4 columns. Row 1: column 1, p; column 2, e; column 3, r; column 4, s. Row 2: column 1, o; column 2, n; column 3, n; column 4, e. Row 3: column 1, l; column 2, square box with a cross inside; Columns 3 and 4: blank and highlighted. The seventh partition is labeled File 3 entry length. The eighth partition is labeled File 3 attributes. The ninth partition is further divided into 4 columns. Row 1: column 1, f; column 2, o; column 3, o; column 4, square box with a cross inside. Part (b): A vertical block has 8 partitions. The first partition is labeled Pointer to file 1's name. The second partition is labeled File 1 attributes. The first two partitions are categorized as Entry for one file. The third partition is labeled Pointer to file 2's name. The fourth partition is labeled File 2 attributes. The fifth partition is labeled Pointer to file 3's name. The sixth partition is labeled File 3 attributes. The seventh partition is blank. The eighth partition has 8 rows and 4 columns and is categorized as Heap. The row entries are as follows: Row 1: column 1, p; column 2, r; column 3, o; column 4, j. Row 2: column 1, e; column 2, c; column 3, t; column 4, hyphen. Row 3: column 1, b; column 2, u; column 3, d; column 4, g. Row 4: column 1, e; column 2, t; column 3, square with a cross inside; column 4, p. Row 5: column 1, e; column 2, r; column 3, s; column 4, o. Row 6: column 1, n; column 2, n; column 3, e; column 4, l. Row 7: column 1, square with a cross inside; column 2, f; column 3, o; column 4, o. Row 8: column 1, square with a cross inside; Columns 2, 3, and 4 are blank.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717172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Long 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A horizontal block has one partition. There are Bytes mentioned above the partitions labeled 2 and 14. The first partition is labeled </a:t>
            </a:r>
            <a:r>
              <a:rPr lang="en-US" noProof="0" dirty="0" err="1"/>
              <a:t>i</a:t>
            </a:r>
            <a:r>
              <a:rPr lang="en-US" noProof="0" dirty="0"/>
              <a:t>-node number and the second partition is labeled File name.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71640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Long 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illustration is divided into 26 slots labeled from left to right as follows. Slot 1 is a boot block, slot 2 is the superblock, slot 3 as I hyphen nodes bit block, slot 4 is a zone bit map, slots 5 to 8 I hyphen nodes, and slots 9 to 25 as data with slot 15 is labeled as one disk block.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180508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There is a vertical block labeled Root directory and has eight rows and two columns. Row 1: column 1, 1; Column 2: dot. Row 2, column 1, 1; column 2, dot. Row 3: column 1, 4; column 2, bin. Row 4: column 1, 7; column 2, dev. Row 5: column 1, 14; column 2, lib. Row 6: column 1, 9; column 2, etc. Row 7: column 1, 6; column 2, u s r. Row 8: column 1, 8; column 2, </a:t>
            </a:r>
            <a:r>
              <a:rPr lang="en-US" noProof="0" dirty="0" err="1"/>
              <a:t>tmp</a:t>
            </a:r>
            <a:r>
              <a:rPr lang="en-US" noProof="0" dirty="0"/>
              <a:t>. Note: Looking up usr yields i-node 6. Part (b): A vertical block labeled i-node 6 is for /usr and has three rows. The first row is labeled Mode size times. The second row is labeled 132. The third row is blank. Note: i-node 6 says that / usr is in block 132. Part (c): A vertical block labeled Block 132 is /usr directory and has seven rows and two columns. Row 1: column 1, 6; Column 2, dot. Row 2: column 1, 1; column 2, dot. Row 3: column 1, 19; column 2, dick. Row 4: column 1, 30; column 2, Erik. Row 5: column 1, 51; column 2, Jim. Row 6: column 1, 26; column 2, ast. Row 7: column 1, 45; column 2, bal. Note: /usr/ast is i-node 26. Part (d): Note: i-node 26 is for /usr/ast and has three rows. The first row is labeled Mode size times. The second row is labeled 406. The third row is blank. Note: i-node 6 that says that /usr/ast is in block 406. Part (e): There is a vertical block labeled Block 406 is /usr/ast directory and has seven rows and two columns. Row 1: column 1, 26; Column 2, dot. Row 2: column 1, 6; column 2, dot. Row 3: column 1, 64; column 2, grants. Row 4: column 1, 92; column 2, books. Row 5: column 1, 60; column 2, mbox. Row 6: column 1, 81; column 2, </a:t>
            </a:r>
            <a:r>
              <a:rPr lang="en-US" noProof="0" dirty="0" err="1"/>
              <a:t>minix</a:t>
            </a:r>
            <a:r>
              <a:rPr lang="en-US" noProof="0" dirty="0"/>
              <a:t>. Row 7: column 1, 17; column 2, </a:t>
            </a:r>
            <a:r>
              <a:rPr lang="en-US" noProof="0" dirty="0" err="1"/>
              <a:t>src</a:t>
            </a:r>
            <a:r>
              <a:rPr lang="en-US" noProof="0" dirty="0"/>
              <a:t>. Note: /usr/ast/mbox is i-node 60.</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33558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flow chart labeled from bottom to top is as follows. User program; </a:t>
            </a:r>
            <a:r>
              <a:rPr lang="en-US" dirty="0" err="1"/>
              <a:t>syscall</a:t>
            </a:r>
            <a:r>
              <a:rPr lang="en-US" dirty="0"/>
              <a:t> of open, read, write, </a:t>
            </a:r>
            <a:r>
              <a:rPr lang="en-US" dirty="0" err="1"/>
              <a:t>readdir</a:t>
            </a:r>
            <a:r>
              <a:rPr lang="en-US" dirty="0"/>
              <a:t>, ellipsis; virtual file system; page cache, F A T driver, N T F S driver and E x t 4 driver; buffer cache; storage of H D </a:t>
            </a:r>
            <a:r>
              <a:rPr lang="en-US" dirty="0" err="1"/>
              <a:t>D</a:t>
            </a:r>
            <a:r>
              <a:rPr lang="en-US" dirty="0"/>
              <a:t>, S </a:t>
            </a:r>
            <a:r>
              <a:rPr lang="en-US" dirty="0" err="1"/>
              <a:t>S</a:t>
            </a:r>
            <a:r>
              <a:rPr lang="en-US" dirty="0"/>
              <a:t> D, network, R A M, ellipsis. The virtual file system, page cache, F A T driver, N T F S driver and E x t 4 driver, and buffer cache are part of the operating system.</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151767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51508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49537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64812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27967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A tree that starts with a square box labeled Root directory. Level 1: The Root directory has three possibilities in square boxes labeled A, B, and C from left to right. Level 2: A has a possibility labeled A in the circle. B has three possibilities labeled B, B, and B from left to right. The left and right possibilities are in square boxes whereas the center is in a circle. C has two possibilities, a square box on the left labeled C and right in the circle is labeled C. Level 3: Level 2 B possibility has three possibilities B in a square box on left, B in a circle on center, and B on right in a square box. Level 2 C possibility has two possibilities C on left in a square box and C on right in the circle. Level 4: Level 3 both C possibility on left has two further possibilities question mark and C in the circle. The level 4 question mark possibility is connected to level 2 B possibility on left and labeled Shared file. Level 3 both C possibilities on right have two further possibilities C and C in the circle.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815755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A vertical block labeled C's directory has four partitions. The fourth partition has a downward arrow that points to block labeled Owner equals C, Count equals 1. The block with a downward arrow further points to the circle. Part (b): There are two vertical blocks labeled B's directory and C's directory with four partitions. The third and fourth partition of both blocks with two downward arrows points to block labeled Owner equals C, Count equals 2. The block with a downward arrow further points to the circle. Part (c): There is a vertical block labeled B's directory with four partitions. The third partition of a block with a downward arrow points to block labeled Owner equals C, Count equals 1. The block with a downward arrow further points to the circle.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371937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947049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753023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horizontal axis has the following marks: 1 K B, 4 K B, 16 K B, 64 K B, 256 K B, AND 1 M B. The left vertical axis is labeled Data Rate (M B per second) and ranges from 0 to 60 in </a:t>
            </a:r>
            <a:r>
              <a:rPr lang="en-US"/>
              <a:t>increments of 10 </a:t>
            </a:r>
            <a:r>
              <a:rPr lang="en-US" dirty="0"/>
              <a:t>units. The right vertical axis is labeled Disk space utilization and ranges from 0 percent to 100 percent in increments of 20 units. The first dotted curve starts from (1 K B, 0), moves linearly to the point (12 K B, 0), then raises upward like a concave upward, and increases linearly until the point (1 M B, 60) on the left axis and (1 M B, 100 percent) on the right axis. The curve passes through the following points: (16 K B, 1), (64 K B, 10), and (256 K B, 25). The second curve starts from point (1 K B, 80) moves horizontally until the point (12 K B, 60), then falls as a concave up curve, and ends at the point (1 MB, 0) on the left axis and (1 M B, 0 percent) on the right axis. The curve passes through the following points: (16 K B, 15), (64 K B, 5), and (256 K B, 1).</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346846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Three vertical blocks are labeled Free disk blocks 16, 17, 18. The first vertical block has 12 partitions from top to bottom labeled 42, 136, 210, 97, 41, 63, 21, 48, 262, blank block, 310, and 516. An arrow labeled A 1 K B disk blocks can hold 256, 32-bit disk block numbers points to the partition labeled 48. An arrow from the partition labeled 516 points to the second block's first partition labeled 230. There are twelve partitions in the second block and the partitions are labeled 230, 162, 612, 312, 214, 160, 664, 216, 320, blank block, 180, and 482. An arrow from partition labeled 482 points to the third block's first partition labeled 86. There are twelve partitions of the third block and the partitions are labeled 86, 234, 897, 422, 140, 223, 223, 160, 126, blank block, 142, and 141. Part (b): There is a vertical block labeled A bitmap and has twelve partitions and from the bottom eleventh block is empty. Entries of each partition are as follows: First partition, 1001101101101100. Second partition, 0110110111110111. Third partition, 1010110110110110. Fourth partition, 0110110110111011. Fifth partition, 1110111011101111. Sixth partition, 1101101010001111. Seventh partition, 0000111011010111. Eighth partition, 1011101101101111. Nineth partition, 1100100011101111. Tenth partition, blank. Eleventh partition, 0111011101110111. Twelfth partition, 1101111101110111.</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22222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flow chart labeled from bottom to top is as follows. User program; </a:t>
            </a:r>
            <a:r>
              <a:rPr lang="en-US" dirty="0" err="1"/>
              <a:t>syscall</a:t>
            </a:r>
            <a:r>
              <a:rPr lang="en-US" dirty="0"/>
              <a:t> of open, read, write, </a:t>
            </a:r>
            <a:r>
              <a:rPr lang="en-US" dirty="0" err="1"/>
              <a:t>readdir</a:t>
            </a:r>
            <a:r>
              <a:rPr lang="en-US" dirty="0"/>
              <a:t>, ellipsis; virtual file system; page cache, F A T driver, N T F S driver and E x t 4 driver; buffer cache; storage of H D </a:t>
            </a:r>
            <a:r>
              <a:rPr lang="en-US" dirty="0" err="1"/>
              <a:t>D</a:t>
            </a:r>
            <a:r>
              <a:rPr lang="en-US" dirty="0"/>
              <a:t>, S </a:t>
            </a:r>
            <a:r>
              <a:rPr lang="en-US" dirty="0" err="1"/>
              <a:t>S</a:t>
            </a:r>
            <a:r>
              <a:rPr lang="en-US" dirty="0"/>
              <a:t> D, network, R A M, ellipsis. The virtual file system, page cache, F A T driver, N T F S driver and E x t 4 driver, and buffer cache are part of the operating system. The operating system and the user program are inside a rectangular box with red border and curved edges. The box is further labeled as chapter 4 open parenthesis F S close parenthesis.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034294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387745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In all three parts, there is a rectangular block labeled Main memory, and a cylinder labeled Disk. Part (a): One rectangular block with several partitions is placed in the rectangular block. Three rectangular blocks with several partitions are placed in the cylindrical block. Part (b): One rectangular block with several partitions is placed in the rectangular block. Four rectangular blocks with several partitions are placed in the cylindrical block. Part (c): One rectangular block with several partitions is placed in the rectangular block. Four rectangular blocks with several partitions are placed in the cylindrical block. The shaded entries represent pointers to free disk blocks.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751807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A vertical block labeled Open file table has one partition. The first partition is labeled Attributes disk addresses User equals 8, Quota Pointer. An arrow from the Quota pointer points to another vertical block labeled Quota table having 9 partitions. The first eight partitions are categorized as Quota records for user 8. The partitions are labeled from top to bottom as follows: Soft block limit, Hart block limit, Current hash of blocks, hash Block warnings left, Soft file limit, Current has of files, and hash File warnings left. The last partition is blank.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13678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flow chart labeled from bottom to top is as follows. User program; </a:t>
            </a:r>
            <a:r>
              <a:rPr lang="en-US" dirty="0" err="1"/>
              <a:t>syscall</a:t>
            </a:r>
            <a:r>
              <a:rPr lang="en-US" dirty="0"/>
              <a:t> of open, read, write, </a:t>
            </a:r>
            <a:r>
              <a:rPr lang="en-US" dirty="0" err="1"/>
              <a:t>readdir</a:t>
            </a:r>
            <a:r>
              <a:rPr lang="en-US" dirty="0"/>
              <a:t>, ellipsis; virtual file system; page cache, F A T driver, N T F S driver and E x t 4 driver; buffer cache; storage of H D </a:t>
            </a:r>
            <a:r>
              <a:rPr lang="en-US" dirty="0" err="1"/>
              <a:t>D</a:t>
            </a:r>
            <a:r>
              <a:rPr lang="en-US" dirty="0"/>
              <a:t>, S </a:t>
            </a:r>
            <a:r>
              <a:rPr lang="en-US" dirty="0" err="1"/>
              <a:t>S</a:t>
            </a:r>
            <a:r>
              <a:rPr lang="en-US" dirty="0"/>
              <a:t> D, network, R A M, ellipsis. The virtual file system, page cache, F A T driver, N T F S driver and E x t 4 driver, and buffer cache are part of the operating system.</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788612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A vertical block labeled Hash table has eight partitions. There is a </a:t>
            </a:r>
            <a:r>
              <a:rPr lang="en-US"/>
              <a:t>chain of 10 </a:t>
            </a:r>
            <a:r>
              <a:rPr lang="en-US" dirty="0"/>
              <a:t>nodes with arrows so that all nodes are connected except the first and last node. The first node is labeled Front (L R U) and the last node is labeled Rear (MRU). An arrow from the second partition of the Hash table points to the first node. An arrow from the third partition of the Hash table points to the third node. An arrow from the fifth partition of the Hash table points to the second node. An arrow from the seventh partition of the Hash table points to the ninth node. An arrow from the eighth partition of the Hash table points to the tenth node. An arrow from the first node in the queue points to the seventh node. An arrow from the second node in the queue points to the fourth node. An arrow from the third node in the queue points to the fifth node. An arrow from the fourth node in the queue points to the sixth node. An arrow from the fifth node in the queue points to the eighth node.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725261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567278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left side of the illustration is a rectangular figure with slots labeled as U N I X F S. There are 16 slots with slots 1 to 9 labeled as i hyphen node and 9 to 16 labeled as data blocks. The right side of the illustration is a rectangular figure with slots labeled as log hyphen structured file system. The figure has 15 slots with slots 1 to 6 labeled as segment and 6 to 15 labeled as segment.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942301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The first horizontal block labeled Flash Translation Layer (F T L). An arrow labeled "Secret sauce" on top of the block. This block is connected with a vertical line to a second block labeled Memory placed at bottom of the first block. There are eight blocks labeled F P placed four at the top and parallel to the first block. The other four blocks are placed at the bottom and parallel to the second block. A horizontal line from the vertical line with all eight blocks is connected. Part (b): A large rectangular block has two dotted rectangular blocks labeled die 0 and die 1 inside it. There are m vertical blocks labeled plane 0, plane 1, and up to plane m inside both blocks, arranged side by side. In every vertical block, there are several blocks labeled block 0, block 1, and up to block n corresponding to pages labeled Page 0 to page n in every block.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762720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Seven concentric rings and 15 diagonal lines divide a circle into different parts. The first outer ring is shaded up to six parts and labeled I-nodes are located near the start of the disk. Part (b): There are seven concentric rings in a circle and there are 15 diagonal lines in a circle. The first outer ring and alternate rings are shaded up to two parts and labeled Disk is divided into cylinder groups, each with its own </a:t>
            </a:r>
            <a:r>
              <a:rPr lang="en-US" dirty="0" err="1"/>
              <a:t>i</a:t>
            </a:r>
            <a:r>
              <a:rPr lang="en-US" dirty="0"/>
              <a:t>-nodes. These alternate rings are categorized as the Cylinder group.</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516949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A tree starts with a Root directory labeled 1. Root directory has five possibilities 2, 5, 16, 18, and 27. Possibility 16 is highlighted. Possibility 2 has two possibilities 3 and 4. Possibility 5 has one possibility 6. Possibility 16 has one possibility 17 and is highlighted. Possibility 18 has one possibility 19. Possibility 27 has two possibilities 28 and 29. Possibility 6 has two possibilities 7 and 10 and is labeled a Directory that has not changed. Possibility 27 has two possibilities 28 and 29. Possibility 19 has two possibilities 20 and 22. Possibility 29 has one possibility 30. Possibility 7 has two possibilities 8 and 9 and highlighted. Possibility 10 has two possibilities 11 and 14. Possibility 20 has one possibility 21, highlighted and labeled a File that has changed. Possibility 22 has one possibility 23. Possibility 30 has two possibilities 31 and 32 and is labeled a File that has not changed. Possibility 11 has two possibilities 12 and 13. Possibility 14 has one possibility 15. Possibility 23 has two possibilities 24, 25, and 26, and 24, 26 are highlighted. All leaf nodes are represented in circles and other nodes are represented in squares.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83612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flow chart labeled from bottom to top is as follows. User program; </a:t>
            </a:r>
            <a:r>
              <a:rPr lang="en-US" dirty="0" err="1"/>
              <a:t>syscall</a:t>
            </a:r>
            <a:r>
              <a:rPr lang="en-US" dirty="0"/>
              <a:t> of open, read, write, </a:t>
            </a:r>
            <a:r>
              <a:rPr lang="en-US" dirty="0" err="1"/>
              <a:t>readdir</a:t>
            </a:r>
            <a:r>
              <a:rPr lang="en-US" dirty="0"/>
              <a:t>, ellipsis; virtual file system; page cache, F A T driver, N T F S driver and E x t 4 driver; buffer cache; storage of H D </a:t>
            </a:r>
            <a:r>
              <a:rPr lang="en-US" dirty="0" err="1"/>
              <a:t>D</a:t>
            </a:r>
            <a:r>
              <a:rPr lang="en-US" dirty="0"/>
              <a:t>, S </a:t>
            </a:r>
            <a:r>
              <a:rPr lang="en-US" dirty="0" err="1"/>
              <a:t>S</a:t>
            </a:r>
            <a:r>
              <a:rPr lang="en-US" dirty="0"/>
              <a:t> D, network, R A M, ellipsis. The virtual file system, page cache, F A T driver, N T F S driver and E x t 4 driver, and buffer cache are part of the operating system. The operating system and the user program are inside a rectangular box with red border and curved edges. The box is further labeled as chapter 4 open parenthesis F S close parenthesis. The storage is also marked inside a rectangular box with red border and curved edges and is labeled as chapter 5 open parenthesis I forward slash O close parenthesis.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316689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A horizontal block has 32 partitions and the partitions are labeled from 1 to 32. The partitions numbered 4, 12, 13, 15, 25, 28, 31, and 32 are not highlighted, and all other partitions are highlighted. Part (b): A horizontal block has 32 partitions and the partitions are labeled from 1 to 32. The partitions numbered 4, 10, 11, 12, 13, 14, 15, 25, 27, 28, 29, 30, 31, and 32 are not highlighted, and all other partitions are highlighted. Part (c): A horizontal block has 32 partitions and the partitions are labeled from 1 to 32. The partitions numbered 3, 4, 8, 9, 10, 11, 12, 13, 14, 15, 17, 21, 24, 25, 26, 27, 28, 29, 30, 31, and 32 are not highlighted, and all other partitions are highlighted. Part (d): A horizontal block has 32 partitions and the partitions are labeled from 1 to 32. The partitions numbered 1, 2, 4, 5, 6, 7, 10, 11, 12, 13, 14, 15, 16, 18, 19, 20, 22, 23, 25, 27, 28, 29, 30, 31, and 32 are not highlighted, and all other partitions are highlighted.</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550566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067823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Each figure consists of two sets of vertical blocks labeled disk. Each block is marked 1 and 2 respectively.</a:t>
            </a:r>
          </a:p>
          <a:p>
            <a:r>
              <a:rPr lang="en-US" dirty="0"/>
              <a:t>Figure a: Here the first and second block is labeled old. An arrow labeled crash is placed to the left of block 1 which points upward.</a:t>
            </a:r>
          </a:p>
          <a:p>
            <a:r>
              <a:rPr lang="en-US" dirty="0"/>
              <a:t>Figure b: Here the second block is labeled old, and the first block is shaded and labeled E C </a:t>
            </a:r>
            <a:r>
              <a:rPr lang="en-US" dirty="0" err="1"/>
              <a:t>C</a:t>
            </a:r>
            <a:r>
              <a:rPr lang="en-US" dirty="0"/>
              <a:t> error. An arrow labeled crash is placed below block 1 which points upward. </a:t>
            </a:r>
          </a:p>
          <a:p>
            <a:r>
              <a:rPr lang="en-US" dirty="0"/>
              <a:t>Figure c: Here the first and second block is labeled new and old respectively. An arrow labeled crash is placed between the two blocks and points upward.</a:t>
            </a:r>
          </a:p>
          <a:p>
            <a:r>
              <a:rPr lang="en-US" dirty="0"/>
              <a:t>Figure d: Here the first block is labeled new. The second block is shaded. An arrow labeled crash is placed below block 2 which points upward.</a:t>
            </a:r>
          </a:p>
          <a:p>
            <a:r>
              <a:rPr lang="en-US" dirty="0"/>
              <a:t>Figure e: Here the first and second block is labeled new. An arrow labeled crash is placed to the right of block 2 which points upward.</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064391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first illustration labeled as R A I D 0 consists of 4 stacks of 3 cylinders in each. The cylinders in each stack from left to right are labeled as follows. Strip 0, strip 4, strip 8; strip 1, strip 5, strip 9; strip 2, strip 6, strip 10; strip 3, strip 7, strip 11. The second illustration labeled as R A I D 1 consists of 2 stacks of 3 cylinders in each. The cylinders in each stack from left to right are labeled as follows. Strip 0, strip 4, strip 8; strip 0, strip 4, strip 8. The third illustration labeled as R A I D 5 consists of 5 stacks of 5 cylinders in each. The cylinders in each stack from left to right are labeled as follows. Strip 0, strip 4, strip 8, strip 12, strip, P 16 hyphen 19; strip 1, strip 5, strip 9, P 12 hyphen 15, strip 16; strip 2, strip 6, P 8 hyphen 11, strip 13, strip 17; strip 3, P 4 hyphen 7, strip 10, strip 14, strip 18; P 0 hyphen 3, strip 7, strip 11, strip 15, strip 19.</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39521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Figure a: R A I D level 0: It contains a set of four cylinders which is divided into three sections. The upper sections of each are labeled strip 0, strip 1, strip 2, and strip 3. The middle sections are labeled strip 4, strip 5, strip 6, and strip 7. The lower sections are labeled strip 8, strip 9, strip 10, and strip 11.</a:t>
            </a:r>
          </a:p>
          <a:p>
            <a:r>
              <a:rPr lang="en-US" dirty="0"/>
              <a:t>Figure b: R A I D level 1: It contains two sets of four cylinders which are divided into three sections. Each set is labeled similarly to the previous figure. The second set of cylinders is shaded.</a:t>
            </a:r>
          </a:p>
          <a:p>
            <a:r>
              <a:rPr lang="en-US" dirty="0"/>
              <a:t>Figure c: R A I D level 2: It contains a set of seven cylinders which are divided into three sections. The upper sections of each are labeled Bit 1, Bit 2, Bit 3, Bit 4, Bit 5, Bit 6, and Bit 7.</a:t>
            </a:r>
          </a:p>
          <a:p>
            <a:r>
              <a:rPr lang="en-US" dirty="0"/>
              <a:t>Figure d: R A I D level 3: It contains a set of five cylinders which are divided into three sections. The upper sections of each are labeled Bit 1, Bit 2, Bit 3, Bit 4, Bit 5.</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440230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Figure e: RAID level 4: It contains a set of five cylinders which are divided into three sections. For the first four cylinders: The upper sections of each cylinder are labeled strip 0, strip 1, strip 2, and strip 3. The middle sections are labeled strip 4, strip 5, strip 6, and strip 7. The lower sections are labeled strip 8, strip 9, strip 10, strip 11.</a:t>
            </a:r>
          </a:p>
          <a:p>
            <a:r>
              <a:rPr lang="en-US" dirty="0"/>
              <a:t>For the fifth cylinder: The sections are labeled P O 3, P O 7, P 8 to 11 from top to bottom.</a:t>
            </a:r>
          </a:p>
          <a:p>
            <a:r>
              <a:rPr lang="en-US" dirty="0"/>
              <a:t>Figure f: RAID level 5: It contains a set of five cylinders which are divided into five sections. The sections of each cylinder are labeled in the following way. Section 1: strip 0, strip 1, strip 2, strip 3, P 0 to 3. Section 2: strip 4, strip 5, strip 6, P 4 to 7, strip 7. Section 3: strip 6, strip 9, P 8 to 11, strip 10, strip 11. Section 4: strip 12, P 12 to 15, strip 13, strip 14, strip 15. Section 5: P 16 to 19, strip 16, strip 17, strip 18, strip 19.</a:t>
            </a:r>
          </a:p>
          <a:p>
            <a:r>
              <a:rPr lang="en-US" dirty="0"/>
              <a:t>Figure g: RAID level 6: It contains a set of five cylinders which are divided into five sections. The sections of each cylinder are labeled in the following way. Section 1: strip 0, strip 1, strip 2, P 0 to 2, P prime 0 to 2. Section 2: strip 3, strip 4, P 3 to 5, P prime 3 to 5. Section 3: strip 6, P 6 to 8, P prime 6 to 8, strip 7, strip 8. Section 4: strip 12, P 12 to 15, strip 13, strip 14, strip 15. Section 5: P 9 to 11, P prime 9 to 11, strip 9, strip 10, strip 11.</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488304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604859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544467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All four parts are labeled Block number have two horizontal blocks placed one above the other. The first block labeled Blocks in use has 16 partitions numbered 0 to 15. The entries of the blocks are: 1 1 0 1 0 1 1 1 1 0 0 1 1 1 0 0. Part (a): The entries of the second block are: 0 0 1 0 1 0 0 0 0 1 1 0 0 0 1 1. Part (b): The entries of the second block are: 0 0 0 0 1 0 0 0 0 1 1 0 0 0 1 1. Part (c): The entries of the second block are: 0 0 1 0 2 0 0 0 0 1 1 0 0 0 1 1. Part (d): The entries of the second block are: 0 0 1 0 1 0 0 0 0 1 1 0 0 0 1 1.</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370014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078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066511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848590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F9CAA192-07C2-4912-B6C5-CA306F17FBDD}"/>
              </a:ext>
            </a:extLst>
          </p:cNvPr>
          <p:cNvSpPr>
            <a:spLocks noGrp="1" noRot="1" noChangeAspect="1" noTextEdit="1"/>
          </p:cNvSpPr>
          <p:nvPr>
            <p:ph type="sldImg"/>
          </p:nvPr>
        </p:nvSpPr>
        <p:spPr>
          <a:xfrm>
            <a:off x="381000" y="685800"/>
            <a:ext cx="6096000" cy="3429000"/>
          </a:xfrm>
          <a:ln>
            <a:headEnd/>
            <a:tailEnd/>
          </a:ln>
        </p:spPr>
      </p:sp>
      <p:sp>
        <p:nvSpPr>
          <p:cNvPr id="48131" name="Notes Placeholder 2">
            <a:extLst>
              <a:ext uri="{FF2B5EF4-FFF2-40B4-BE49-F238E27FC236}">
                <a16:creationId xmlns:a16="http://schemas.microsoft.com/office/drawing/2014/main" id="{D9D7DF65-6D37-4A7E-9EC7-2261A13D3C4B}"/>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de-DE"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8132" name="Slide Number Placeholder 3">
            <a:extLst>
              <a:ext uri="{FF2B5EF4-FFF2-40B4-BE49-F238E27FC236}">
                <a16:creationId xmlns:a16="http://schemas.microsoft.com/office/drawing/2014/main" id="{2998DBAB-D818-4DFB-A086-C98B5573E01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62E8CF15-2268-4E7C-A993-40BF9E4643D2}" type="slidenum">
              <a:rPr lang="en-US" altLang="en-US" sz="1200" smtClean="0"/>
              <a:pPr/>
              <a:t>104</a:t>
            </a:fld>
            <a:endParaRPr lang="en-US" altLang="en-US" sz="1200"/>
          </a:p>
        </p:txBody>
      </p:sp>
    </p:spTree>
    <p:extLst>
      <p:ext uri="{BB962C8B-B14F-4D97-AF65-F5344CB8AC3E}">
        <p14:creationId xmlns:p14="http://schemas.microsoft.com/office/powerpoint/2010/main" val="514525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Part (a): There is a vertical rectangular block with multiple partitions labeled 1 Byte. Part (b): A vertical rectangular block has four partitions labeled 1 Record. Part (c): A horizontal rectangular block has three partitions labeled Ant, Fox, and Pig from left to right. There are three downward arrows as follows: An arrow from the first block points to the other three blocks having three partitions labeled Cat, Cow, and Dog. An arrow from the second block points to the other three blocks having three partitions labeled Goat, Lion, and Owl. An arrow from the third block points to the other three blocks having three partitions labeled Pony, Rat, and Worm. An arrow from the Goat block points to the fifth block having three partitions labeled Hen, Ibis, and Lamb.</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67532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34156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6C365419-6FC7-3371-D131-FD28CF37EE63}"/>
              </a:ext>
            </a:extLst>
          </p:cNvPr>
          <p:cNvSpPr>
            <a:spLocks noGrp="1"/>
          </p:cNvSpPr>
          <p:nvPr>
            <p:ph type="pic" sz="quarter" idx="18"/>
          </p:nvPr>
        </p:nvSpPr>
        <p:spPr>
          <a:xfrm>
            <a:off x="609600" y="1719263"/>
            <a:ext cx="5486400" cy="4406900"/>
          </a:xfrm>
        </p:spPr>
        <p:txBody>
          <a:bodyPr/>
          <a:lstStyle/>
          <a:p>
            <a:endParaRPr lang="en-US"/>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6705600" y="1600200"/>
            <a:ext cx="4876800" cy="1492250"/>
          </a:xfrm>
        </p:spPr>
        <p:txBody>
          <a:bodyPr anchor="b"/>
          <a:lstStyle>
            <a:lvl1pPr marL="101600" indent="0">
              <a:buNone/>
              <a:defRPr sz="3000"/>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6705600" y="3252789"/>
            <a:ext cx="4876800" cy="2873375"/>
          </a:xfrm>
        </p:spPr>
        <p:txBody>
          <a:bodyPr/>
          <a:lstStyle>
            <a:lvl1pPr marL="101600" indent="0">
              <a:buNone/>
              <a:defRPr sz="2200"/>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796117" y="6400800"/>
            <a:ext cx="878628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251460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3430124" y="1552575"/>
            <a:ext cx="2514600" cy="4438650"/>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250648" y="1552575"/>
            <a:ext cx="2514600" cy="4438650"/>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9071171" y="1552575"/>
            <a:ext cx="2514600" cy="4438650"/>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2514600" cy="1876425"/>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3430124" y="1552575"/>
            <a:ext cx="2397799" cy="1741468"/>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250648" y="1552575"/>
            <a:ext cx="2287424" cy="1642317"/>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9071171" y="1552575"/>
            <a:ext cx="2514600" cy="1876425"/>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6F640613-610D-7AB0-3375-C9A1E662FABC}"/>
              </a:ext>
            </a:extLst>
          </p:cNvPr>
          <p:cNvSpPr>
            <a:spLocks noGrp="1"/>
          </p:cNvSpPr>
          <p:nvPr>
            <p:ph sz="quarter" idx="17"/>
          </p:nvPr>
        </p:nvSpPr>
        <p:spPr>
          <a:xfrm>
            <a:off x="609600" y="3690938"/>
            <a:ext cx="2651125" cy="1614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3551D022-84CC-4079-611B-321E18ED97EE}"/>
              </a:ext>
            </a:extLst>
          </p:cNvPr>
          <p:cNvSpPr>
            <a:spLocks noGrp="1"/>
          </p:cNvSpPr>
          <p:nvPr>
            <p:ph sz="quarter" idx="18"/>
          </p:nvPr>
        </p:nvSpPr>
        <p:spPr>
          <a:xfrm>
            <a:off x="3713163" y="3690938"/>
            <a:ext cx="1971675" cy="1189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2D4D49B3-06E4-0F3D-5464-0FD493603351}"/>
              </a:ext>
            </a:extLst>
          </p:cNvPr>
          <p:cNvSpPr>
            <a:spLocks noGrp="1"/>
          </p:cNvSpPr>
          <p:nvPr>
            <p:ph sz="quarter" idx="19"/>
          </p:nvPr>
        </p:nvSpPr>
        <p:spPr>
          <a:xfrm>
            <a:off x="6364288" y="3690938"/>
            <a:ext cx="2482850" cy="1509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FFBF8300-7645-CF46-DDEE-ACA8B3F20D9F}"/>
              </a:ext>
            </a:extLst>
          </p:cNvPr>
          <p:cNvSpPr>
            <a:spLocks noGrp="1"/>
          </p:cNvSpPr>
          <p:nvPr>
            <p:ph sz="quarter" idx="20"/>
          </p:nvPr>
        </p:nvSpPr>
        <p:spPr>
          <a:xfrm>
            <a:off x="9297988" y="3690938"/>
            <a:ext cx="2390775" cy="1509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E4251FAF-737A-089B-E5AF-4A781E72862B}"/>
              </a:ext>
            </a:extLst>
          </p:cNvPr>
          <p:cNvSpPr>
            <a:spLocks noGrp="1"/>
          </p:cNvSpPr>
          <p:nvPr>
            <p:ph sz="quarter" idx="21"/>
          </p:nvPr>
        </p:nvSpPr>
        <p:spPr>
          <a:xfrm>
            <a:off x="503238" y="5807075"/>
            <a:ext cx="2927350" cy="1409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3CA06DFE-F867-54EC-0C98-E631DE5E33AC}"/>
              </a:ext>
            </a:extLst>
          </p:cNvPr>
          <p:cNvSpPr>
            <a:spLocks noGrp="1"/>
          </p:cNvSpPr>
          <p:nvPr>
            <p:ph sz="quarter" idx="22"/>
          </p:nvPr>
        </p:nvSpPr>
        <p:spPr>
          <a:xfrm>
            <a:off x="3602038" y="5942013"/>
            <a:ext cx="2314575" cy="1189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id="{B9A60AF8-867A-DFFF-B4DE-ACFA0F0250B5}"/>
              </a:ext>
            </a:extLst>
          </p:cNvPr>
          <p:cNvSpPr>
            <a:spLocks noGrp="1"/>
          </p:cNvSpPr>
          <p:nvPr>
            <p:ph sz="quarter" idx="23"/>
          </p:nvPr>
        </p:nvSpPr>
        <p:spPr>
          <a:xfrm>
            <a:off x="6831013" y="5629275"/>
            <a:ext cx="2016125" cy="1189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0">
            <a:extLst>
              <a:ext uri="{FF2B5EF4-FFF2-40B4-BE49-F238E27FC236}">
                <a16:creationId xmlns:a16="http://schemas.microsoft.com/office/drawing/2014/main" id="{E4214CE8-CDFF-2C43-4301-449272F6CEA1}"/>
              </a:ext>
            </a:extLst>
          </p:cNvPr>
          <p:cNvSpPr>
            <a:spLocks noGrp="1"/>
          </p:cNvSpPr>
          <p:nvPr>
            <p:ph sz="quarter" idx="24"/>
          </p:nvPr>
        </p:nvSpPr>
        <p:spPr>
          <a:xfrm>
            <a:off x="9398000" y="5629275"/>
            <a:ext cx="2941638" cy="1344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3476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609600" y="228601"/>
            <a:ext cx="109728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609601" y="1512889"/>
            <a:ext cx="10977033" cy="3417887"/>
          </a:xfrm>
        </p:spPr>
        <p:txBody>
          <a:bodyPr/>
          <a:lstStyle/>
          <a:p>
            <a:endParaRPr lang="en-US" dirty="0"/>
          </a:p>
        </p:txBody>
      </p:sp>
      <p:sp>
        <p:nvSpPr>
          <p:cNvPr id="55" name="Content Placeholder"/>
          <p:cNvSpPr txBox="1">
            <a:spLocks noGrp="1"/>
          </p:cNvSpPr>
          <p:nvPr>
            <p:ph type="body" idx="1" hasCustomPrompt="1"/>
          </p:nvPr>
        </p:nvSpPr>
        <p:spPr>
          <a:xfrm>
            <a:off x="609600" y="5050972"/>
            <a:ext cx="109728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a:t>
            </a:fld>
            <a:endParaRPr lang="en-US" sz="900">
              <a:solidFill>
                <a:schemeClr val="dk1"/>
              </a:solidFil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609600" y="1481139"/>
            <a:ext cx="5979584"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hasCustomPrompt="1"/>
          </p:nvPr>
        </p:nvSpPr>
        <p:spPr>
          <a:xfrm>
            <a:off x="6731000" y="1481139"/>
            <a:ext cx="4851400" cy="3754437"/>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609600" y="5343525"/>
            <a:ext cx="109728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3977218" y="4359276"/>
            <a:ext cx="4643967"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3977217" y="1681163"/>
            <a:ext cx="4643967"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1077479" y="1681163"/>
            <a:ext cx="1627621"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1077479" y="2647157"/>
            <a:ext cx="1608667"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1077479" y="3613151"/>
            <a:ext cx="1608667"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9842499" y="1681163"/>
            <a:ext cx="1739900"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9842499" y="2651590"/>
            <a:ext cx="1739900"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9842499" y="3613152"/>
            <a:ext cx="1739900"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609602" y="4392614"/>
            <a:ext cx="2809764"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609600" y="1817688"/>
            <a:ext cx="2809765"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3699497" y="1794947"/>
            <a:ext cx="204615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3699497" y="2707482"/>
            <a:ext cx="204615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3699497" y="3597276"/>
            <a:ext cx="204615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6575462" y="4347440"/>
            <a:ext cx="2809764"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6575462" y="1806537"/>
            <a:ext cx="2809764"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9739441" y="1794947"/>
            <a:ext cx="204615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9739439" y="2707481"/>
            <a:ext cx="204615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9739439" y="3579818"/>
            <a:ext cx="204616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09600" y="16002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9600" y="39624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609600" y="5181600"/>
            <a:ext cx="10972800" cy="1066800"/>
          </a:xfrm>
        </p:spPr>
        <p:txBody>
          <a:bodyPr/>
          <a:lstStyle/>
          <a:p>
            <a:pPr lvl="0"/>
            <a:endParaRPr lang="en-IN" noProof="0"/>
          </a:p>
        </p:txBody>
      </p:sp>
      <p:sp>
        <p:nvSpPr>
          <p:cNvPr id="6" name="Date Placeholder 3">
            <a:extLst>
              <a:ext uri="{FF2B5EF4-FFF2-40B4-BE49-F238E27FC236}">
                <a16:creationId xmlns:a16="http://schemas.microsoft.com/office/drawing/2014/main" id="{6E921DB6-163E-4185-89B1-CFDC8DF69B49}"/>
              </a:ext>
            </a:extLst>
          </p:cNvPr>
          <p:cNvSpPr>
            <a:spLocks noGrp="1"/>
          </p:cNvSpPr>
          <p:nvPr>
            <p:ph type="dt" sz="half" idx="15"/>
          </p:nvPr>
        </p:nvSpPr>
        <p:spPr/>
        <p:txBody>
          <a:bodyPr/>
          <a:lstStyle>
            <a:lvl1pPr>
              <a:defRPr/>
            </a:lvl1pPr>
          </a:lstStyle>
          <a:p>
            <a:pPr>
              <a:defRPr/>
            </a:pPr>
            <a:fld id="{D828DFCB-A486-4246-B896-85E345F87AD0}" type="datetimeFigureOut">
              <a:rPr lang="en-US"/>
              <a:pPr>
                <a:defRPr/>
              </a:pPr>
              <a:t>8/5/2023</a:t>
            </a:fld>
            <a:endParaRPr lang="en-US" dirty="0"/>
          </a:p>
        </p:txBody>
      </p:sp>
      <p:sp>
        <p:nvSpPr>
          <p:cNvPr id="9" name="Slide Number Placeholder 5">
            <a:extLst>
              <a:ext uri="{FF2B5EF4-FFF2-40B4-BE49-F238E27FC236}">
                <a16:creationId xmlns:a16="http://schemas.microsoft.com/office/drawing/2014/main" id="{892865F2-AEF2-4B58-8B49-1C3744D6BDAE}"/>
              </a:ext>
            </a:extLst>
          </p:cNvPr>
          <p:cNvSpPr>
            <a:spLocks noGrp="1"/>
          </p:cNvSpPr>
          <p:nvPr>
            <p:ph type="sldNum" sz="quarter" idx="16"/>
          </p:nvPr>
        </p:nvSpPr>
        <p:spPr/>
        <p:txBody>
          <a:bodyPr/>
          <a:lstStyle>
            <a:lvl1pPr>
              <a:defRPr/>
            </a:lvl1pPr>
          </a:lstStyle>
          <a:p>
            <a:pPr>
              <a:defRPr/>
            </a:pPr>
            <a:fld id="{FD8F1D26-3C1C-4360-9318-83CB049CF007}" type="slidenum">
              <a:rPr lang="en-US"/>
              <a:pPr>
                <a:defRPr/>
              </a:pPr>
              <a:t>‹#›</a:t>
            </a:fld>
            <a:endParaRPr lang="en-US" dirty="0"/>
          </a:p>
        </p:txBody>
      </p:sp>
    </p:spTree>
    <p:extLst>
      <p:ext uri="{BB962C8B-B14F-4D97-AF65-F5344CB8AC3E}">
        <p14:creationId xmlns:p14="http://schemas.microsoft.com/office/powerpoint/2010/main" val="1637794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
        <p:nvSpPr>
          <p:cNvPr id="13" name="Picture Placeholder 8">
            <a:extLst>
              <a:ext uri="{FF2B5EF4-FFF2-40B4-BE49-F238E27FC236}">
                <a16:creationId xmlns:a16="http://schemas.microsoft.com/office/drawing/2014/main" id="{C6122C06-0248-45C8-9890-FDA2C7B0CDBA}"/>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3" name="Content Placeholder 2">
            <a:extLst>
              <a:ext uri="{FF2B5EF4-FFF2-40B4-BE49-F238E27FC236}">
                <a16:creationId xmlns:a16="http://schemas.microsoft.com/office/drawing/2014/main" id="{B3F9E3F0-3064-41BA-BF34-B5D9350D8D48}"/>
              </a:ext>
            </a:extLst>
          </p:cNvPr>
          <p:cNvSpPr>
            <a:spLocks noGrp="1"/>
          </p:cNvSpPr>
          <p:nvPr>
            <p:ph sz="quarter" idx="17" hasCustomPrompt="1"/>
          </p:nvPr>
        </p:nvSpPr>
        <p:spPr>
          <a:xfrm>
            <a:off x="2448536" y="6400801"/>
            <a:ext cx="921173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Tree>
    <p:extLst>
      <p:ext uri="{BB962C8B-B14F-4D97-AF65-F5344CB8AC3E}">
        <p14:creationId xmlns:p14="http://schemas.microsoft.com/office/powerpoint/2010/main" val="145632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3971926"/>
            <a:ext cx="10972800"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109728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109728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1"/>
            <a:ext cx="109728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AF369B8-C83D-84CB-ACF3-BDBF0649D587}"/>
              </a:ext>
            </a:extLst>
          </p:cNvPr>
          <p:cNvSpPr>
            <a:spLocks noGrp="1"/>
          </p:cNvSpPr>
          <p:nvPr>
            <p:ph type="pic" sz="quarter" idx="19"/>
          </p:nvPr>
        </p:nvSpPr>
        <p:spPr>
          <a:xfrm>
            <a:off x="5886451" y="1414463"/>
            <a:ext cx="5844116" cy="4845050"/>
          </a:xfrm>
        </p:spPr>
        <p:txBody>
          <a:bodyPr/>
          <a:lstStyle/>
          <a:p>
            <a:endParaRPr lang="en-US"/>
          </a:p>
        </p:txBody>
      </p:sp>
    </p:spTree>
    <p:extLst>
      <p:ext uri="{BB962C8B-B14F-4D97-AF65-F5344CB8AC3E}">
        <p14:creationId xmlns:p14="http://schemas.microsoft.com/office/powerpoint/2010/main" val="4030475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603213"/>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337681"/>
            <a:ext cx="10972800" cy="726536"/>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Picture Placeholder 2">
            <a:extLst>
              <a:ext uri="{FF2B5EF4-FFF2-40B4-BE49-F238E27FC236}">
                <a16:creationId xmlns:a16="http://schemas.microsoft.com/office/drawing/2014/main" id="{807E376D-0614-5FF9-C6A1-D849AFADA271}"/>
              </a:ext>
            </a:extLst>
          </p:cNvPr>
          <p:cNvSpPr>
            <a:spLocks noGrp="1"/>
          </p:cNvSpPr>
          <p:nvPr>
            <p:ph type="pic" sz="quarter" idx="15"/>
          </p:nvPr>
        </p:nvSpPr>
        <p:spPr>
          <a:xfrm>
            <a:off x="609599" y="3268663"/>
            <a:ext cx="10972799" cy="1147762"/>
          </a:xfrm>
        </p:spPr>
        <p:txBody>
          <a:bodyPr/>
          <a:lstStyle/>
          <a:p>
            <a:endParaRPr lang="en-US"/>
          </a:p>
        </p:txBody>
      </p:sp>
      <p:sp>
        <p:nvSpPr>
          <p:cNvPr id="6" name="Picture Placeholder 5">
            <a:extLst>
              <a:ext uri="{FF2B5EF4-FFF2-40B4-BE49-F238E27FC236}">
                <a16:creationId xmlns:a16="http://schemas.microsoft.com/office/drawing/2014/main" id="{E06C7CF1-3723-794C-DCC0-B3B15ED8A1DD}"/>
              </a:ext>
            </a:extLst>
          </p:cNvPr>
          <p:cNvSpPr>
            <a:spLocks noGrp="1"/>
          </p:cNvSpPr>
          <p:nvPr>
            <p:ph type="pic" sz="quarter" idx="16"/>
          </p:nvPr>
        </p:nvSpPr>
        <p:spPr>
          <a:xfrm>
            <a:off x="609600" y="4699000"/>
            <a:ext cx="10972800" cy="1371600"/>
          </a:xfrm>
        </p:spPr>
        <p:txBody>
          <a:bodyPr/>
          <a:lstStyle/>
          <a:p>
            <a:endParaRPr lang="en-US"/>
          </a:p>
        </p:txBody>
      </p:sp>
      <p:sp>
        <p:nvSpPr>
          <p:cNvPr id="9" name="Content Placeholder 8">
            <a:extLst>
              <a:ext uri="{FF2B5EF4-FFF2-40B4-BE49-F238E27FC236}">
                <a16:creationId xmlns:a16="http://schemas.microsoft.com/office/drawing/2014/main" id="{3BC86E59-1A10-2C05-1767-0ECEE0005D10}"/>
              </a:ext>
            </a:extLst>
          </p:cNvPr>
          <p:cNvSpPr>
            <a:spLocks noGrp="1"/>
          </p:cNvSpPr>
          <p:nvPr>
            <p:ph sz="quarter" idx="17"/>
          </p:nvPr>
        </p:nvSpPr>
        <p:spPr>
          <a:xfrm>
            <a:off x="609600" y="5557839"/>
            <a:ext cx="109728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353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609601" y="1556328"/>
            <a:ext cx="4847167" cy="4520623"/>
          </a:xfrm>
        </p:spPr>
        <p:txBody>
          <a:bodyPr/>
          <a:lstStyle/>
          <a:p>
            <a:pPr lvl="0"/>
            <a:r>
              <a:rPr lang="en-US" dirty="0"/>
              <a:t>Edit Master text styles</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5646057" y="1556327"/>
            <a:ext cx="5936343"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5646056" y="3971926"/>
            <a:ext cx="5936344"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5322627"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259773" y="1552575"/>
            <a:ext cx="5322627"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09602" y="1552575"/>
            <a:ext cx="3460804" cy="4438650"/>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365599" y="1552575"/>
            <a:ext cx="3460803" cy="4438650"/>
          </a:xfrm>
        </p:spPr>
        <p:txBody>
          <a:bodyPr/>
          <a:lstStyle>
            <a:lvl1pPr>
              <a:defRPr/>
            </a:lvl1p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8121597" y="1552575"/>
            <a:ext cx="3460804"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64433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image" Target="../media/image1.jp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 id="214748366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pic>
        <p:nvPicPr>
          <p:cNvPr id="2" name="Picture Placeholder 11" descr="Pearson Logo">
            <a:extLst>
              <a:ext uri="{FF2B5EF4-FFF2-40B4-BE49-F238E27FC236}">
                <a16:creationId xmlns:a16="http://schemas.microsoft.com/office/drawing/2014/main" id="{A40BD878-4892-10B1-C344-96383C0021C4}"/>
              </a:ext>
            </a:extLst>
          </p:cNvPr>
          <p:cNvPicPr>
            <a:picLocks noChangeAspect="1"/>
          </p:cNvPicPr>
          <p:nvPr userDrawn="1"/>
        </p:nvPicPr>
        <p:blipFill>
          <a:blip r:embed="rId16"/>
          <a:srcRect/>
          <a:stretch/>
        </p:blipFill>
        <p:spPr>
          <a:xfrm>
            <a:off x="523156" y="6412112"/>
            <a:ext cx="948533" cy="298884"/>
          </a:xfrm>
          <a:prstGeom prst="rect">
            <a:avLst/>
          </a:prstGeom>
        </p:spPr>
      </p:pic>
      <p:sp>
        <p:nvSpPr>
          <p:cNvPr id="3" name="Content Placeholder 7">
            <a:extLst>
              <a:ext uri="{FF2B5EF4-FFF2-40B4-BE49-F238E27FC236}">
                <a16:creationId xmlns:a16="http://schemas.microsoft.com/office/drawing/2014/main" id="{C4DAFDDF-80AD-0A82-692E-80272A25FD15}"/>
              </a:ext>
            </a:extLst>
          </p:cNvPr>
          <p:cNvSpPr txBox="1">
            <a:spLocks/>
          </p:cNvSpPr>
          <p:nvPr userDrawn="1"/>
        </p:nvSpPr>
        <p:spPr>
          <a:xfrm>
            <a:off x="5080082" y="6458130"/>
            <a:ext cx="6589712" cy="221018"/>
          </a:xfrm>
          <a:prstGeom prst="rect">
            <a:avLst/>
          </a:prstGeom>
        </p:spPr>
        <p:txBody>
          <a:bodyPr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latin typeface="Verdana"/>
                <a:cs typeface="Verdana" panose="020B0604030504040204" pitchFamily="34" charset="0"/>
              </a:rPr>
              <a:t>Copyright © 2023, 2014, 2008 Pearson Education, Inc. All Rights Reserved</a:t>
            </a:r>
          </a:p>
        </p:txBody>
      </p:sp>
    </p:spTree>
  </p:cSld>
  <p:clrMap bg1="lt1" tx1="dk1" bg2="dk2" tx2="lt2" accent1="accent1" accent2="accent2" accent3="accent3" accent4="accent4" accent5="accent5" accent6="accent6" hlink="hlink" folHlink="folHlink"/>
  <p:sldLayoutIdLst>
    <p:sldLayoutId id="2147483683" r:id="rId1"/>
    <p:sldLayoutId id="2147483650" r:id="rId2"/>
    <p:sldLayoutId id="2147483682" r:id="rId3"/>
    <p:sldLayoutId id="2147483680" r:id="rId4"/>
    <p:sldLayoutId id="2147483676" r:id="rId5"/>
    <p:sldLayoutId id="2147483677" r:id="rId6"/>
    <p:sldLayoutId id="2147483678" r:id="rId7"/>
    <p:sldLayoutId id="2147483679" r:id="rId8"/>
    <p:sldLayoutId id="2147483684" r:id="rId9"/>
    <p:sldLayoutId id="2147483671" r:id="rId10"/>
    <p:sldLayoutId id="2147483673" r:id="rId11"/>
    <p:sldLayoutId id="2147483670" r:id="rId12"/>
    <p:sldLayoutId id="2147483669" r:id="rId13"/>
    <p:sldLayoutId id="214748368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58.wmf"/></Relationships>
</file>

<file path=ppt/slides/_rels/slide10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4.wmf"/><Relationship Id="rId3" Type="http://schemas.openxmlformats.org/officeDocument/2006/relationships/image" Target="../media/image9.wmf"/><Relationship Id="rId7" Type="http://schemas.openxmlformats.org/officeDocument/2006/relationships/image" Target="../media/image11.wmf"/><Relationship Id="rId12" Type="http://schemas.openxmlformats.org/officeDocument/2006/relationships/oleObject" Target="../embeddings/oleObject7.bin"/><Relationship Id="rId2" Type="http://schemas.openxmlformats.org/officeDocument/2006/relationships/oleObject" Target="../embeddings/oleObject2.bin"/><Relationship Id="rId1" Type="http://schemas.openxmlformats.org/officeDocument/2006/relationships/slideLayout" Target="../slideLayouts/slideLayout11.xml"/><Relationship Id="rId6" Type="http://schemas.openxmlformats.org/officeDocument/2006/relationships/oleObject" Target="../embeddings/oleObject4.bin"/><Relationship Id="rId11" Type="http://schemas.openxmlformats.org/officeDocument/2006/relationships/image" Target="../media/image13.wmf"/><Relationship Id="rId5" Type="http://schemas.openxmlformats.org/officeDocument/2006/relationships/image" Target="../media/image10.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2.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1.bin"/><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36.jpg"/></Relationships>
</file>

<file path=ppt/slides/_rels/slide5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Lst>
          </p:cNvPr>
          <p:cNvSpPr>
            <a:spLocks noGrp="1"/>
          </p:cNvSpPr>
          <p:nvPr>
            <p:ph type="title"/>
          </p:nvPr>
        </p:nvSpPr>
        <p:spPr>
          <a:xfrm>
            <a:off x="522975" y="223998"/>
            <a:ext cx="11153087" cy="590349"/>
          </a:xfrm>
        </p:spPr>
        <p:txBody>
          <a:bodyPr wrap="square" lIns="0" tIns="18000" rIns="0" bIns="18000" anchor="ctr" anchorCtr="0">
            <a:spAutoFit/>
          </a:bodyPr>
          <a:lstStyle/>
          <a:p>
            <a:r>
              <a:rPr lang="en-US" dirty="0"/>
              <a:t>Modern Operating Systems</a:t>
            </a:r>
          </a:p>
        </p:txBody>
      </p:sp>
      <p:sp>
        <p:nvSpPr>
          <p:cNvPr id="3" name="Content Placeholder 2">
            <a:extLst>
              <a:ext uri="{FF2B5EF4-FFF2-40B4-BE49-F238E27FC236}">
                <a16:creationId xmlns:a16="http://schemas.microsoft.com/office/drawing/2014/main" id="{ABE18F80-D4FC-4D8F-B2BD-E7BEE7E012B5}"/>
              </a:ext>
            </a:extLst>
          </p:cNvPr>
          <p:cNvSpPr>
            <a:spLocks noGrp="1"/>
          </p:cNvSpPr>
          <p:nvPr>
            <p:ph type="body" idx="1"/>
          </p:nvPr>
        </p:nvSpPr>
        <p:spPr>
          <a:xfrm>
            <a:off x="522976" y="1097244"/>
            <a:ext cx="11153086" cy="344128"/>
          </a:xfrm>
        </p:spPr>
        <p:txBody>
          <a:bodyPr wrap="square" lIns="0" tIns="18000" rIns="0" bIns="18000" anchor="ctr" anchorCtr="0">
            <a:spAutoFit/>
          </a:bodyPr>
          <a:lstStyle/>
          <a:p>
            <a:r>
              <a:rPr lang="en-US" dirty="0"/>
              <a:t>Fifth Edition</a:t>
            </a:r>
          </a:p>
        </p:txBody>
      </p:sp>
      <p:pic>
        <p:nvPicPr>
          <p:cNvPr id="14" name="Picture Placeholder 5" descr="Front Cover: Modern Operating Systems Fifth Edition by Tanenbaum and Bos">
            <a:extLst>
              <a:ext uri="{FF2B5EF4-FFF2-40B4-BE49-F238E27FC236}">
                <a16:creationId xmlns:a16="http://schemas.microsoft.com/office/drawing/2014/main" id="{C24CE2B4-7128-0492-7B34-0D38D3EF2C53}"/>
              </a:ext>
            </a:extLst>
          </p:cNvPr>
          <p:cNvPicPr>
            <a:picLocks noGrp="1" noChangeAspect="1"/>
          </p:cNvPicPr>
          <p:nvPr>
            <p:ph type="pic" sz="quarter" idx="18"/>
          </p:nvPr>
        </p:nvPicPr>
        <p:blipFill>
          <a:blip r:embed="rId3"/>
          <a:srcRect/>
          <a:stretch/>
        </p:blipFill>
        <p:spPr>
          <a:xfrm>
            <a:off x="568019" y="1579368"/>
            <a:ext cx="3587360" cy="4639653"/>
          </a:xfrm>
          <a:prstGeom prst="rect">
            <a:avLst/>
          </a:prstGeom>
        </p:spPr>
      </p:pic>
      <p:sp>
        <p:nvSpPr>
          <p:cNvPr id="5" name="Content Placeholder 4">
            <a:extLst>
              <a:ext uri="{FF2B5EF4-FFF2-40B4-BE49-F238E27FC236}">
                <a16:creationId xmlns:a16="http://schemas.microsoft.com/office/drawing/2014/main" id="{2D222376-7AD7-4443-B67A-120BE12F4DDB}"/>
              </a:ext>
            </a:extLst>
          </p:cNvPr>
          <p:cNvSpPr>
            <a:spLocks noGrp="1"/>
          </p:cNvSpPr>
          <p:nvPr>
            <p:ph sz="quarter" idx="14"/>
          </p:nvPr>
        </p:nvSpPr>
        <p:spPr>
          <a:xfrm>
            <a:off x="6109414" y="2934290"/>
            <a:ext cx="1676105" cy="498016"/>
          </a:xfrm>
        </p:spPr>
        <p:txBody>
          <a:bodyPr wrap="square" lIns="0" tIns="18000" rIns="0" bIns="18000" anchor="ctr" anchorCtr="0">
            <a:spAutoFit/>
          </a:bodyPr>
          <a:lstStyle/>
          <a:p>
            <a:pPr indent="-101600"/>
            <a:r>
              <a:rPr lang="en-US" dirty="0"/>
              <a:t>Chapter 4</a:t>
            </a:r>
          </a:p>
        </p:txBody>
      </p:sp>
      <p:sp>
        <p:nvSpPr>
          <p:cNvPr id="6" name="Content Placeholder 5">
            <a:extLst>
              <a:ext uri="{FF2B5EF4-FFF2-40B4-BE49-F238E27FC236}">
                <a16:creationId xmlns:a16="http://schemas.microsoft.com/office/drawing/2014/main" id="{82FD4EC9-4778-4E2F-B136-2A176CA2BA69}"/>
              </a:ext>
            </a:extLst>
          </p:cNvPr>
          <p:cNvSpPr>
            <a:spLocks noGrp="1"/>
          </p:cNvSpPr>
          <p:nvPr>
            <p:ph sz="quarter" idx="15"/>
          </p:nvPr>
        </p:nvSpPr>
        <p:spPr>
          <a:xfrm>
            <a:off x="6108877" y="3704643"/>
            <a:ext cx="1603138" cy="374906"/>
          </a:xfrm>
        </p:spPr>
        <p:txBody>
          <a:bodyPr wrap="square" lIns="0" tIns="18000" rIns="0" bIns="18000" anchor="ctr" anchorCtr="0">
            <a:spAutoFit/>
          </a:bodyPr>
          <a:lstStyle/>
          <a:p>
            <a:pPr marL="0"/>
            <a:r>
              <a:rPr lang="en-US" dirty="0"/>
              <a:t>File Systems</a:t>
            </a:r>
          </a:p>
        </p:txBody>
      </p:sp>
      <p:pic>
        <p:nvPicPr>
          <p:cNvPr id="12" name="Picture Placeholder 11" descr="Pearson Logo">
            <a:extLst>
              <a:ext uri="{FF2B5EF4-FFF2-40B4-BE49-F238E27FC236}">
                <a16:creationId xmlns:a16="http://schemas.microsoft.com/office/drawing/2014/main" id="{2F9DC56F-6B40-16F2-2FFA-B0A90BE82963}"/>
              </a:ext>
            </a:extLst>
          </p:cNvPr>
          <p:cNvPicPr>
            <a:picLocks noGrp="1" noChangeAspect="1"/>
          </p:cNvPicPr>
          <p:nvPr>
            <p:ph type="pic" sz="quarter" idx="16"/>
          </p:nvPr>
        </p:nvPicPr>
        <p:blipFill>
          <a:blip r:embed="rId4"/>
          <a:srcRect/>
          <a:stretch/>
        </p:blipFill>
        <p:spPr>
          <a:xfrm>
            <a:off x="523156" y="6412112"/>
            <a:ext cx="948533" cy="298884"/>
          </a:xfrm>
        </p:spPr>
      </p:pic>
      <p:sp>
        <p:nvSpPr>
          <p:cNvPr id="8" name="Content Placeholder 7">
            <a:extLst>
              <a:ext uri="{FF2B5EF4-FFF2-40B4-BE49-F238E27FC236}">
                <a16:creationId xmlns:a16="http://schemas.microsoft.com/office/drawing/2014/main" id="{C8E88D28-1A9F-4FC4-946F-10B4629D1438}"/>
              </a:ext>
            </a:extLst>
          </p:cNvPr>
          <p:cNvSpPr>
            <a:spLocks noGrp="1"/>
          </p:cNvSpPr>
          <p:nvPr>
            <p:ph sz="quarter" idx="17"/>
          </p:nvPr>
        </p:nvSpPr>
        <p:spPr>
          <a:xfrm>
            <a:off x="5080082" y="6458130"/>
            <a:ext cx="6589712" cy="221018"/>
          </a:xfrm>
        </p:spPr>
        <p:txBody>
          <a:bodyPr lIns="0" tIns="18000" rIns="0" bIns="18000" anchor="ctr" anchorCtr="0">
            <a:spAutoFit/>
          </a:bodyPr>
          <a:lstStyle/>
          <a:p>
            <a:r>
              <a:rPr lang="en-US" altLang="en-US"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24607"/>
            <a:ext cx="11153086" cy="559572"/>
          </a:xfrm>
        </p:spPr>
        <p:txBody>
          <a:bodyPr wrap="square" lIns="0" tIns="18000" rIns="0" bIns="18000" anchor="ctr" anchorCtr="0">
            <a:spAutoFit/>
          </a:bodyPr>
          <a:lstStyle/>
          <a:p>
            <a:r>
              <a:rPr lang="en-US" sz="3400" dirty="0"/>
              <a:t>Files</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13879" y="1096412"/>
            <a:ext cx="11162184" cy="4529889"/>
          </a:xfrm>
        </p:spPr>
        <p:txBody>
          <a:bodyPr wrap="square" lIns="0" tIns="18000" rIns="0" bIns="18000" anchor="ctr" anchorCtr="0">
            <a:spAutoFit/>
          </a:bodyPr>
          <a:lstStyle/>
          <a:p>
            <a:pPr marL="342900" indent="-342900">
              <a:spcBef>
                <a:spcPts val="600"/>
              </a:spcBef>
            </a:pPr>
            <a:r>
              <a:rPr lang="en-US" sz="2800" dirty="0"/>
              <a:t>Abstract storage nodes</a:t>
            </a:r>
          </a:p>
          <a:p>
            <a:pPr marL="342900" indent="-342900">
              <a:spcBef>
                <a:spcPts val="600"/>
              </a:spcBef>
            </a:pPr>
            <a:r>
              <a:rPr lang="en-US" sz="2800" dirty="0"/>
              <a:t>File access:</a:t>
            </a:r>
          </a:p>
          <a:p>
            <a:pPr marL="829818" lvl="1" indent="-342900"/>
            <a:r>
              <a:rPr lang="en-US" sz="2800" dirty="0"/>
              <a:t>Sequential</a:t>
            </a:r>
            <a:r>
              <a:rPr lang="en-US" sz="2400" dirty="0"/>
              <a:t> v</a:t>
            </a:r>
            <a:r>
              <a:rPr lang="en-US" sz="100" dirty="0"/>
              <a:t>ersu</a:t>
            </a:r>
            <a:r>
              <a:rPr lang="en-US" sz="2400" dirty="0"/>
              <a:t>s. </a:t>
            </a:r>
            <a:r>
              <a:rPr lang="en-US" sz="2800" dirty="0"/>
              <a:t>random access</a:t>
            </a:r>
          </a:p>
          <a:p>
            <a:pPr marL="342900" indent="-342900">
              <a:spcBef>
                <a:spcPts val="600"/>
              </a:spcBef>
            </a:pPr>
            <a:r>
              <a:rPr lang="en-US" sz="2800" dirty="0"/>
              <a:t>File types:</a:t>
            </a:r>
          </a:p>
          <a:p>
            <a:pPr marL="829818" lvl="1" indent="-342900"/>
            <a:r>
              <a:rPr lang="en-US" sz="2800" dirty="0"/>
              <a:t>Regular files, directories, soft links</a:t>
            </a:r>
          </a:p>
          <a:p>
            <a:pPr marL="829818" lvl="1" indent="-342900"/>
            <a:r>
              <a:rPr lang="en-US" sz="2800" dirty="0"/>
              <a:t>Special files (e.g., device files, metadata files)</a:t>
            </a:r>
          </a:p>
          <a:p>
            <a:pPr marL="342900" indent="-342900">
              <a:spcBef>
                <a:spcPts val="600"/>
              </a:spcBef>
            </a:pPr>
            <a:r>
              <a:rPr lang="en-US" sz="2800" dirty="0"/>
              <a:t>File structure:</a:t>
            </a:r>
          </a:p>
          <a:p>
            <a:pPr marL="829818" lvl="1" indent="-342900"/>
            <a:r>
              <a:rPr lang="en-US" sz="2800" spc="-300" dirty="0"/>
              <a:t>O </a:t>
            </a:r>
            <a:r>
              <a:rPr lang="en-US" sz="2800" dirty="0"/>
              <a:t>S’ perspective: Files as streams of bytes</a:t>
            </a:r>
          </a:p>
          <a:p>
            <a:pPr marL="829818" lvl="1" indent="-342900"/>
            <a:r>
              <a:rPr lang="en-US" sz="2800" dirty="0"/>
              <a:t>Program’s perspective: Archives, Executables, etc.</a:t>
            </a:r>
            <a:endParaRPr lang="en-US" sz="2400" dirty="0"/>
          </a:p>
        </p:txBody>
      </p:sp>
    </p:spTree>
    <p:extLst>
      <p:ext uri="{BB962C8B-B14F-4D97-AF65-F5344CB8AC3E}">
        <p14:creationId xmlns:p14="http://schemas.microsoft.com/office/powerpoint/2010/main" val="36283970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72220-0CCC-7DC1-D875-FF70AD75AC12}"/>
              </a:ext>
            </a:extLst>
          </p:cNvPr>
          <p:cNvSpPr>
            <a:spLocks noGrp="1"/>
          </p:cNvSpPr>
          <p:nvPr>
            <p:ph type="title"/>
          </p:nvPr>
        </p:nvSpPr>
        <p:spPr>
          <a:xfrm>
            <a:off x="522975" y="225146"/>
            <a:ext cx="11153087" cy="559572"/>
          </a:xfrm>
        </p:spPr>
        <p:txBody>
          <a:bodyPr wrap="square" lIns="0" tIns="18000" rIns="0" bIns="18000" anchor="ctr" anchorCtr="0">
            <a:spAutoFit/>
          </a:bodyPr>
          <a:lstStyle/>
          <a:p>
            <a:r>
              <a:rPr lang="en-US" sz="3400" dirty="0"/>
              <a:t>File System Consistency Check</a:t>
            </a:r>
          </a:p>
        </p:txBody>
      </p:sp>
      <p:sp>
        <p:nvSpPr>
          <p:cNvPr id="3" name="Content Placeholder 2">
            <a:extLst>
              <a:ext uri="{FF2B5EF4-FFF2-40B4-BE49-F238E27FC236}">
                <a16:creationId xmlns:a16="http://schemas.microsoft.com/office/drawing/2014/main" id="{CF15BF0D-D4D2-5C67-8D02-0C7EA3C499CD}"/>
              </a:ext>
            </a:extLst>
          </p:cNvPr>
          <p:cNvSpPr>
            <a:spLocks noGrp="1"/>
          </p:cNvSpPr>
          <p:nvPr>
            <p:ph sz="quarter" idx="13"/>
          </p:nvPr>
        </p:nvSpPr>
        <p:spPr>
          <a:xfrm>
            <a:off x="522975" y="1095918"/>
            <a:ext cx="11153087" cy="2929451"/>
          </a:xfrm>
        </p:spPr>
        <p:txBody>
          <a:bodyPr wrap="square" lIns="0" tIns="18000" rIns="0" bIns="18000" anchor="ctr" anchorCtr="0">
            <a:spAutoFit/>
          </a:bodyPr>
          <a:lstStyle/>
          <a:p>
            <a:pPr marL="0" indent="0">
              <a:spcBef>
                <a:spcPts val="600"/>
              </a:spcBef>
              <a:buNone/>
            </a:pPr>
            <a:r>
              <a:rPr lang="en-US" sz="2800" dirty="0"/>
              <a:t>Programs like </a:t>
            </a:r>
            <a:r>
              <a:rPr lang="en-US" sz="2800" dirty="0">
                <a:latin typeface="Consolas" panose="020B0609020204030204" pitchFamily="49" charset="0"/>
              </a:rPr>
              <a:t>fsck</a:t>
            </a:r>
            <a:r>
              <a:rPr lang="en-US" sz="2800" dirty="0"/>
              <a:t> and </a:t>
            </a:r>
            <a:r>
              <a:rPr lang="en-US" sz="2800" dirty="0">
                <a:latin typeface="Consolas" panose="020B0609020204030204" pitchFamily="49" charset="0"/>
              </a:rPr>
              <a:t>chkdsk</a:t>
            </a:r>
            <a:r>
              <a:rPr lang="en-US" sz="2800" dirty="0"/>
              <a:t> try to find (and fix) consistency errors in file system metadata, including:</a:t>
            </a:r>
          </a:p>
          <a:p>
            <a:pPr marL="829818" lvl="1" indent="-342900"/>
            <a:r>
              <a:rPr lang="en-US" sz="2800" dirty="0"/>
              <a:t>Corrupt values</a:t>
            </a:r>
          </a:p>
          <a:p>
            <a:pPr marL="829818" lvl="1" indent="-342900"/>
            <a:r>
              <a:rPr lang="en-US" sz="2800" dirty="0"/>
              <a:t>Used blocks also marked as free</a:t>
            </a:r>
          </a:p>
          <a:p>
            <a:pPr marL="829818" lvl="1" indent="-342900"/>
            <a:r>
              <a:rPr lang="en-US" sz="2800" dirty="0"/>
              <a:t>Blocks not marked as free nor used</a:t>
            </a:r>
          </a:p>
          <a:p>
            <a:pPr marL="829818" lvl="1" indent="-342900"/>
            <a:r>
              <a:rPr lang="en-US" sz="2800" dirty="0"/>
              <a:t>Blocks being used multiple times</a:t>
            </a:r>
          </a:p>
        </p:txBody>
      </p:sp>
      <p:sp>
        <p:nvSpPr>
          <p:cNvPr id="4" name="Content Placeholder 3">
            <a:extLst>
              <a:ext uri="{FF2B5EF4-FFF2-40B4-BE49-F238E27FC236}">
                <a16:creationId xmlns:a16="http://schemas.microsoft.com/office/drawing/2014/main" id="{D41609F9-7DC5-F47A-EA96-8E3FE808DE79}"/>
              </a:ext>
            </a:extLst>
          </p:cNvPr>
          <p:cNvSpPr>
            <a:spLocks noGrp="1"/>
          </p:cNvSpPr>
          <p:nvPr>
            <p:ph sz="quarter" idx="14"/>
          </p:nvPr>
        </p:nvSpPr>
        <p:spPr>
          <a:xfrm>
            <a:off x="521180" y="4090164"/>
            <a:ext cx="700536" cy="405683"/>
          </a:xfrm>
        </p:spPr>
        <p:txBody>
          <a:bodyPr wrap="square" lIns="0" tIns="18000" rIns="0" bIns="18000" anchor="ctr" anchorCtr="0">
            <a:spAutoFit/>
          </a:bodyPr>
          <a:lstStyle/>
          <a:p>
            <a:pPr marL="528638" lvl="1" indent="-42863"/>
            <a:r>
              <a:rPr lang="en-US" sz="2400" dirty="0"/>
              <a:t> </a:t>
            </a:r>
          </a:p>
        </p:txBody>
      </p:sp>
      <p:graphicFrame>
        <p:nvGraphicFramePr>
          <p:cNvPr id="5" name="Object 4" descr="A left headed arrow. ">
            <a:extLst>
              <a:ext uri="{FF2B5EF4-FFF2-40B4-BE49-F238E27FC236}">
                <a16:creationId xmlns:a16="http://schemas.microsoft.com/office/drawing/2014/main" id="{54745C0F-1B1E-A8C5-F11E-A7141C5C4174}"/>
              </a:ext>
            </a:extLst>
          </p:cNvPr>
          <p:cNvGraphicFramePr>
            <a:graphicFrameLocks noChangeAspect="1"/>
          </p:cNvGraphicFramePr>
          <p:nvPr>
            <p:extLst>
              <p:ext uri="{D42A27DB-BD31-4B8C-83A1-F6EECF244321}">
                <p14:modId xmlns:p14="http://schemas.microsoft.com/office/powerpoint/2010/main" val="945031282"/>
              </p:ext>
            </p:extLst>
          </p:nvPr>
        </p:nvGraphicFramePr>
        <p:xfrm>
          <a:off x="1330325" y="4230477"/>
          <a:ext cx="427038" cy="214313"/>
        </p:xfrm>
        <a:graphic>
          <a:graphicData uri="http://schemas.openxmlformats.org/presentationml/2006/ole">
            <mc:AlternateContent xmlns:mc="http://schemas.openxmlformats.org/markup-compatibility/2006">
              <mc:Choice xmlns:v="urn:schemas-microsoft-com:vml" Requires="v">
                <p:oleObj name="Equation" r:id="rId3" imgW="177480" imgH="88560" progId="Equation.DSMT4">
                  <p:embed/>
                </p:oleObj>
              </mc:Choice>
              <mc:Fallback>
                <p:oleObj name="Equation" r:id="rId3" imgW="177480" imgH="88560" progId="Equation.DSMT4">
                  <p:embed/>
                  <p:pic>
                    <p:nvPicPr>
                      <p:cNvPr id="10" name="Object 9" descr="A left headed arrow. ">
                        <a:extLst>
                          <a:ext uri="{FF2B5EF4-FFF2-40B4-BE49-F238E27FC236}">
                            <a16:creationId xmlns:a16="http://schemas.microsoft.com/office/drawing/2014/main" id="{F1524EB5-DF34-1CD4-08FD-302EC327AAB9}"/>
                          </a:ext>
                        </a:extLst>
                      </p:cNvPr>
                      <p:cNvPicPr/>
                      <p:nvPr/>
                    </p:nvPicPr>
                    <p:blipFill>
                      <a:blip r:embed="rId4"/>
                      <a:stretch>
                        <a:fillRect/>
                      </a:stretch>
                    </p:blipFill>
                    <p:spPr>
                      <a:xfrm>
                        <a:off x="1330325" y="4230477"/>
                        <a:ext cx="427038" cy="214313"/>
                      </a:xfrm>
                      <a:prstGeom prst="rect">
                        <a:avLst/>
                      </a:prstGeom>
                    </p:spPr>
                  </p:pic>
                </p:oleObj>
              </mc:Fallback>
            </mc:AlternateContent>
          </a:graphicData>
        </a:graphic>
      </p:graphicFrame>
    </p:spTree>
    <p:extLst>
      <p:ext uri="{BB962C8B-B14F-4D97-AF65-F5344CB8AC3E}">
        <p14:creationId xmlns:p14="http://schemas.microsoft.com/office/powerpoint/2010/main" val="31295613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5" y="236096"/>
            <a:ext cx="11153087" cy="559572"/>
          </a:xfrm>
        </p:spPr>
        <p:txBody>
          <a:bodyPr wrap="square" lIns="0" tIns="18000" rIns="0" bIns="18000" anchor="ctr" anchorCtr="0">
            <a:spAutoFit/>
          </a:bodyPr>
          <a:lstStyle/>
          <a:p>
            <a:r>
              <a:rPr lang="en-US" sz="3400" dirty="0"/>
              <a:t>File System Consistency</a:t>
            </a:r>
          </a:p>
        </p:txBody>
      </p:sp>
      <p:pic>
        <p:nvPicPr>
          <p:cNvPr id="5" name="Picture 4" descr="The figure consists of four parts that illustrate File-system states. &#10;Long description is available in notes, press F6">
            <a:extLst>
              <a:ext uri="{FF2B5EF4-FFF2-40B4-BE49-F238E27FC236}">
                <a16:creationId xmlns:a16="http://schemas.microsoft.com/office/drawing/2014/main" id="{43EAC978-C541-F284-15DD-FA623319096D}"/>
              </a:ext>
            </a:extLst>
          </p:cNvPr>
          <p:cNvPicPr>
            <a:picLocks noChangeAspect="1"/>
          </p:cNvPicPr>
          <p:nvPr/>
        </p:nvPicPr>
        <p:blipFill>
          <a:blip r:embed="rId3"/>
          <a:stretch>
            <a:fillRect/>
          </a:stretch>
        </p:blipFill>
        <p:spPr>
          <a:xfrm>
            <a:off x="1146332" y="1094875"/>
            <a:ext cx="9899339" cy="3849100"/>
          </a:xfrm>
          <a:prstGeom prst="rect">
            <a:avLst/>
          </a:prstGeom>
        </p:spPr>
      </p:pic>
      <p:sp>
        <p:nvSpPr>
          <p:cNvPr id="3" name="Content Placeholder 2">
            <a:extLst>
              <a:ext uri="{FF2B5EF4-FFF2-40B4-BE49-F238E27FC236}">
                <a16:creationId xmlns:a16="http://schemas.microsoft.com/office/drawing/2014/main" id="{3D94BCD7-2F45-A03D-01AA-C9B01916BA39}"/>
              </a:ext>
            </a:extLst>
          </p:cNvPr>
          <p:cNvSpPr>
            <a:spLocks noGrp="1"/>
          </p:cNvSpPr>
          <p:nvPr>
            <p:ph sz="quarter" idx="14"/>
          </p:nvPr>
        </p:nvSpPr>
        <p:spPr>
          <a:xfrm>
            <a:off x="2840028" y="5600790"/>
            <a:ext cx="6530686" cy="590349"/>
          </a:xfrm>
        </p:spPr>
        <p:txBody>
          <a:bodyPr wrap="square" lIns="0" tIns="18000" rIns="0" bIns="18000" anchor="ctr" anchorCtr="0">
            <a:spAutoFit/>
          </a:bodyPr>
          <a:lstStyle/>
          <a:p>
            <a:pPr marL="0" indent="0">
              <a:spcBef>
                <a:spcPts val="600"/>
              </a:spcBef>
              <a:buNone/>
            </a:pPr>
            <a:r>
              <a:rPr lang="en-US" altLang="en-US" sz="1800" dirty="0">
                <a:latin typeface="Arial" panose="020B0604020202020204" pitchFamily="34" charset="0"/>
                <a:cs typeface="Arial" panose="020B0604020202020204" pitchFamily="34" charset="0"/>
              </a:rPr>
              <a:t>Figure 4.29 File system states. (a) Consistent. (b) Missing block. (c) Duplicate block in free list. (d) Duplicate data block.</a:t>
            </a:r>
          </a:p>
        </p:txBody>
      </p:sp>
    </p:spTree>
    <p:extLst>
      <p:ext uri="{BB962C8B-B14F-4D97-AF65-F5344CB8AC3E}">
        <p14:creationId xmlns:p14="http://schemas.microsoft.com/office/powerpoint/2010/main" val="11738508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7B4DD-26DD-69B2-838A-37CCB63D0438}"/>
              </a:ext>
            </a:extLst>
          </p:cNvPr>
          <p:cNvSpPr>
            <a:spLocks noGrp="1"/>
          </p:cNvSpPr>
          <p:nvPr>
            <p:ph type="title"/>
          </p:nvPr>
        </p:nvSpPr>
        <p:spPr>
          <a:xfrm>
            <a:off x="522975" y="223331"/>
            <a:ext cx="11153087" cy="559572"/>
          </a:xfrm>
        </p:spPr>
        <p:txBody>
          <a:bodyPr wrap="square" lIns="0" tIns="18000" rIns="0" bIns="18000" anchor="ctr" anchorCtr="0">
            <a:spAutoFit/>
          </a:bodyPr>
          <a:lstStyle/>
          <a:p>
            <a:r>
              <a:rPr lang="en-US" sz="3400" dirty="0"/>
              <a:t>Journaling File Systems</a:t>
            </a:r>
          </a:p>
        </p:txBody>
      </p:sp>
      <p:sp>
        <p:nvSpPr>
          <p:cNvPr id="3" name="Content Placeholder 2">
            <a:extLst>
              <a:ext uri="{FF2B5EF4-FFF2-40B4-BE49-F238E27FC236}">
                <a16:creationId xmlns:a16="http://schemas.microsoft.com/office/drawing/2014/main" id="{E63BD227-CE90-1914-018A-50D471C23FB3}"/>
              </a:ext>
            </a:extLst>
          </p:cNvPr>
          <p:cNvSpPr>
            <a:spLocks noGrp="1"/>
          </p:cNvSpPr>
          <p:nvPr>
            <p:ph sz="quarter" idx="13"/>
          </p:nvPr>
        </p:nvSpPr>
        <p:spPr>
          <a:xfrm>
            <a:off x="522975" y="1098775"/>
            <a:ext cx="11153087" cy="5037721"/>
          </a:xfrm>
        </p:spPr>
        <p:txBody>
          <a:bodyPr wrap="square" lIns="0" tIns="18000" rIns="0" bIns="18000" anchor="ctr" anchorCtr="0">
            <a:spAutoFit/>
          </a:bodyPr>
          <a:lstStyle/>
          <a:p>
            <a:pPr marL="285750" indent="-285750">
              <a:spcBef>
                <a:spcPts val="600"/>
              </a:spcBef>
            </a:pPr>
            <a:r>
              <a:rPr lang="en-US" sz="2800" dirty="0"/>
              <a:t>Idea: Use “logs” for crash recovery</a:t>
            </a:r>
          </a:p>
          <a:p>
            <a:pPr marL="285750" indent="-285750">
              <a:spcBef>
                <a:spcPts val="600"/>
              </a:spcBef>
            </a:pPr>
            <a:r>
              <a:rPr lang="en-US" sz="2800" dirty="0"/>
              <a:t>First write transactional operations in log</a:t>
            </a:r>
          </a:p>
          <a:p>
            <a:pPr marL="772668" lvl="1" indent="-285750"/>
            <a:r>
              <a:rPr lang="en-US" sz="2800" dirty="0"/>
              <a:t>E.g., removing a file:</a:t>
            </a:r>
          </a:p>
          <a:p>
            <a:pPr marL="1172718" lvl="2" indent="-285750"/>
            <a:r>
              <a:rPr lang="en-US" sz="2800" dirty="0"/>
              <a:t>Remove file from its directory</a:t>
            </a:r>
          </a:p>
          <a:p>
            <a:pPr marL="1172718" lvl="2" indent="-285750"/>
            <a:r>
              <a:rPr lang="en-US" sz="2800" dirty="0"/>
              <a:t>Release </a:t>
            </a:r>
            <a:r>
              <a:rPr lang="en-US" sz="2800" dirty="0" err="1"/>
              <a:t>i</a:t>
            </a:r>
            <a:r>
              <a:rPr lang="en-US" sz="2800" dirty="0"/>
              <a:t>-node to the pool of free </a:t>
            </a:r>
            <a:r>
              <a:rPr lang="en-US" sz="2800" dirty="0" err="1"/>
              <a:t>i</a:t>
            </a:r>
            <a:r>
              <a:rPr lang="en-US" sz="2800" dirty="0"/>
              <a:t>-nodes</a:t>
            </a:r>
          </a:p>
          <a:p>
            <a:pPr marL="1172718" lvl="2" indent="-285750"/>
            <a:r>
              <a:rPr lang="en-US" sz="2800" dirty="0"/>
              <a:t>Return all disk blocks to pool of free blocks</a:t>
            </a:r>
          </a:p>
          <a:p>
            <a:pPr marL="285750" indent="-285750">
              <a:spcBef>
                <a:spcPts val="600"/>
              </a:spcBef>
            </a:pPr>
            <a:r>
              <a:rPr lang="en-US" sz="2800" dirty="0"/>
              <a:t>After crash, replay operations from log</a:t>
            </a:r>
          </a:p>
          <a:p>
            <a:pPr marL="285750" indent="-285750">
              <a:spcBef>
                <a:spcPts val="600"/>
              </a:spcBef>
            </a:pPr>
            <a:r>
              <a:rPr lang="en-US" sz="2800" dirty="0"/>
              <a:t>Single operations need to be idempotent</a:t>
            </a:r>
          </a:p>
          <a:p>
            <a:pPr marL="285750" indent="-285750">
              <a:spcBef>
                <a:spcPts val="600"/>
              </a:spcBef>
            </a:pPr>
            <a:r>
              <a:rPr lang="en-US" sz="2800" dirty="0"/>
              <a:t>Should support multiple, arbitrary crashes</a:t>
            </a:r>
          </a:p>
          <a:p>
            <a:pPr marL="285750" indent="-285750">
              <a:spcBef>
                <a:spcPts val="600"/>
              </a:spcBef>
            </a:pPr>
            <a:r>
              <a:rPr lang="en-US" sz="2800" dirty="0"/>
              <a:t>Journaling widely used in modern </a:t>
            </a:r>
            <a:r>
              <a:rPr lang="en-US" sz="2800" spc="-300" dirty="0"/>
              <a:t>F S </a:t>
            </a:r>
            <a:r>
              <a:rPr lang="en-US" sz="2800" dirty="0"/>
              <a:t>es (e.g., Ext4, </a:t>
            </a:r>
            <a:r>
              <a:rPr lang="en-US" sz="2800" spc="-350" dirty="0"/>
              <a:t>N T F </a:t>
            </a:r>
            <a:r>
              <a:rPr lang="en-US" sz="2800" dirty="0"/>
              <a:t>S)</a:t>
            </a:r>
          </a:p>
        </p:txBody>
      </p:sp>
    </p:spTree>
    <p:extLst>
      <p:ext uri="{BB962C8B-B14F-4D97-AF65-F5344CB8AC3E}">
        <p14:creationId xmlns:p14="http://schemas.microsoft.com/office/powerpoint/2010/main" val="34448365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7B4DD-26DD-69B2-838A-37CCB63D0438}"/>
              </a:ext>
            </a:extLst>
          </p:cNvPr>
          <p:cNvSpPr>
            <a:spLocks noGrp="1"/>
          </p:cNvSpPr>
          <p:nvPr>
            <p:ph type="title"/>
          </p:nvPr>
        </p:nvSpPr>
        <p:spPr>
          <a:xfrm>
            <a:off x="522975" y="230159"/>
            <a:ext cx="11153087" cy="559572"/>
          </a:xfrm>
        </p:spPr>
        <p:txBody>
          <a:bodyPr wrap="square" lIns="0" tIns="18000" rIns="0" bIns="18000" anchor="ctr" anchorCtr="0">
            <a:spAutoFit/>
          </a:bodyPr>
          <a:lstStyle/>
          <a:p>
            <a:r>
              <a:rPr lang="en-US" sz="3400" dirty="0"/>
              <a:t>Secure File Detection and Disk Encryption</a:t>
            </a:r>
          </a:p>
        </p:txBody>
      </p:sp>
      <p:sp>
        <p:nvSpPr>
          <p:cNvPr id="3" name="Content Placeholder 2">
            <a:extLst>
              <a:ext uri="{FF2B5EF4-FFF2-40B4-BE49-F238E27FC236}">
                <a16:creationId xmlns:a16="http://schemas.microsoft.com/office/drawing/2014/main" id="{E63BD227-CE90-1914-018A-50D471C23FB3}"/>
              </a:ext>
            </a:extLst>
          </p:cNvPr>
          <p:cNvSpPr>
            <a:spLocks noGrp="1"/>
          </p:cNvSpPr>
          <p:nvPr>
            <p:ph sz="quarter" idx="13"/>
          </p:nvPr>
        </p:nvSpPr>
        <p:spPr>
          <a:xfrm>
            <a:off x="522975" y="1094260"/>
            <a:ext cx="11153087" cy="4529889"/>
          </a:xfrm>
        </p:spPr>
        <p:txBody>
          <a:bodyPr wrap="square" lIns="0" tIns="18000" rIns="0" bIns="18000" anchor="ctr" anchorCtr="0">
            <a:spAutoFit/>
          </a:bodyPr>
          <a:lstStyle/>
          <a:p>
            <a:pPr marL="285750" indent="-285750">
              <a:spcBef>
                <a:spcPts val="600"/>
              </a:spcBef>
            </a:pPr>
            <a:r>
              <a:rPr lang="en-US" sz="2800" dirty="0"/>
              <a:t>Securely deleting data on a disk is not easy</a:t>
            </a:r>
          </a:p>
          <a:p>
            <a:pPr marL="772668" lvl="1" indent="-285750"/>
            <a:r>
              <a:rPr lang="en-US" sz="2800" dirty="0"/>
              <a:t>Can physically destroy the disk</a:t>
            </a:r>
          </a:p>
          <a:p>
            <a:pPr marL="772668" lvl="1" indent="-285750"/>
            <a:r>
              <a:rPr lang="en-US" sz="2800" dirty="0"/>
              <a:t>Overwriting with zeros might not be sufficient</a:t>
            </a:r>
          </a:p>
          <a:p>
            <a:pPr marL="772668" lvl="1" indent="-285750"/>
            <a:r>
              <a:rPr lang="en-US" sz="2800" dirty="0"/>
              <a:t>Multiple overwrites (3-7 times)</a:t>
            </a:r>
          </a:p>
          <a:p>
            <a:pPr marL="285750" indent="-285750">
              <a:spcBef>
                <a:spcPts val="600"/>
              </a:spcBef>
            </a:pPr>
            <a:r>
              <a:rPr lang="en-US" sz="2800" dirty="0"/>
              <a:t>Best approach is to encrypt</a:t>
            </a:r>
          </a:p>
          <a:p>
            <a:pPr marL="772668" lvl="1" indent="-285750"/>
            <a:r>
              <a:rPr lang="en-US" sz="2800" dirty="0"/>
              <a:t>Self-encrypting drives (</a:t>
            </a:r>
            <a:r>
              <a:rPr lang="en-US" sz="2800" spc="-350" dirty="0"/>
              <a:t>S E D </a:t>
            </a:r>
            <a:r>
              <a:rPr lang="en-US" sz="2800" dirty="0"/>
              <a:t>s)</a:t>
            </a:r>
          </a:p>
          <a:p>
            <a:pPr marL="1172718" lvl="2" indent="-285750"/>
            <a:r>
              <a:rPr lang="en-US" sz="2800" dirty="0"/>
              <a:t>Not foolproof!</a:t>
            </a:r>
          </a:p>
          <a:p>
            <a:pPr marL="772668" lvl="1" indent="-285750"/>
            <a:r>
              <a:rPr lang="en-US" sz="2800" dirty="0"/>
              <a:t>Advanced Encryption Standard (</a:t>
            </a:r>
            <a:r>
              <a:rPr lang="en-US" sz="2800" spc="-350" dirty="0"/>
              <a:t>A E </a:t>
            </a:r>
            <a:r>
              <a:rPr lang="en-US" sz="2800" dirty="0"/>
              <a:t>S)</a:t>
            </a:r>
          </a:p>
          <a:p>
            <a:pPr marL="1172718" lvl="2" indent="-285750"/>
            <a:r>
              <a:rPr lang="en-US" sz="2800" dirty="0"/>
              <a:t>Many users are unaware that their data are encrypted</a:t>
            </a:r>
          </a:p>
        </p:txBody>
      </p:sp>
    </p:spTree>
    <p:extLst>
      <p:ext uri="{BB962C8B-B14F-4D97-AF65-F5344CB8AC3E}">
        <p14:creationId xmlns:p14="http://schemas.microsoft.com/office/powerpoint/2010/main" val="19008425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7D58C-9F1B-4866-A98E-52818AA14994}"/>
              </a:ext>
            </a:extLst>
          </p:cNvPr>
          <p:cNvSpPr>
            <a:spLocks noGrp="1"/>
          </p:cNvSpPr>
          <p:nvPr>
            <p:ph type="title"/>
          </p:nvPr>
        </p:nvSpPr>
        <p:spPr>
          <a:xfrm>
            <a:off x="525686" y="226911"/>
            <a:ext cx="11150377" cy="559572"/>
          </a:xfrm>
        </p:spPr>
        <p:txBody>
          <a:bodyPr wrap="square" lIns="0" tIns="18000" rIns="0" bIns="18000" rtlCol="0" anchor="ctr" anchorCtr="0">
            <a:spAutoFit/>
          </a:bodyPr>
          <a:lstStyle/>
          <a:p>
            <a:pPr>
              <a:defRPr/>
            </a:pPr>
            <a:r>
              <a:rPr lang="en-US" dirty="0">
                <a:latin typeface="+mj-lt"/>
              </a:rPr>
              <a:t>Copyright</a:t>
            </a:r>
            <a:endParaRPr lang="en-US" b="0" dirty="0">
              <a:latin typeface="+mj-lt"/>
            </a:endParaRPr>
          </a:p>
        </p:txBody>
      </p:sp>
      <p:pic>
        <p:nvPicPr>
          <p:cNvPr id="47107" name="Picture Placeholder 9" descr="Warning">
            <a:extLst>
              <a:ext uri="{FF2B5EF4-FFF2-40B4-BE49-F238E27FC236}">
                <a16:creationId xmlns:a16="http://schemas.microsoft.com/office/drawing/2014/main" id="{39143CDC-0F5E-4B76-B367-735F3520DE46}"/>
              </a:ext>
            </a:extLst>
          </p:cNvPr>
          <p:cNvPicPr>
            <a:picLocks noGrp="1" noChangeAspect="1" noChangeArrowheads="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bwMode="auto">
          <a:xfrm>
            <a:off x="1214756" y="2257186"/>
            <a:ext cx="1269677" cy="1269677"/>
          </a:xfrm>
        </p:spPr>
      </p:pic>
      <p:sp>
        <p:nvSpPr>
          <p:cNvPr id="47108" name="Content Placeholder 2">
            <a:extLst>
              <a:ext uri="{FF2B5EF4-FFF2-40B4-BE49-F238E27FC236}">
                <a16:creationId xmlns:a16="http://schemas.microsoft.com/office/drawing/2014/main" id="{D426AB61-8455-4298-A667-9E3A95FC73C1}"/>
              </a:ext>
            </a:extLst>
          </p:cNvPr>
          <p:cNvSpPr>
            <a:spLocks noGrp="1"/>
          </p:cNvSpPr>
          <p:nvPr>
            <p:ph idx="1"/>
          </p:nvPr>
        </p:nvSpPr>
        <p:spPr bwMode="auto">
          <a:xfrm>
            <a:off x="2865754" y="1541854"/>
            <a:ext cx="6979285" cy="3016210"/>
          </a:xfrm>
          <a:ln w="28575">
            <a:solidFill>
              <a:schemeClr val="tx1"/>
            </a:solidFill>
            <a:miter lim="800000"/>
            <a:headEnd/>
            <a:tailEnd/>
          </a:ln>
        </p:spPr>
        <p:txBody>
          <a:bodyPr wrap="square" lIns="274320" tIns="274320" rIns="274320" bIns="274320" numCol="1" anchor="ctr" anchorCtr="0" compatLnSpc="1">
            <a:prstTxWarp prst="textNoShape">
              <a:avLst/>
            </a:prstTxWarp>
            <a:spAutoFit/>
          </a:bodyPr>
          <a:lstStyle/>
          <a:p>
            <a:pPr marL="0" indent="0">
              <a:buNone/>
            </a:pPr>
            <a:r>
              <a:rPr lang="en-US" altLang="en-US" b="1" dirty="0">
                <a:latin typeface="Arial" panose="020B0604020202020204" pitchFamily="34" charset="0"/>
                <a:cs typeface="Arial" panose="020B0604020202020204" pitchFamily="34" charset="0"/>
              </a:rPr>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3117443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24607"/>
            <a:ext cx="11153086" cy="559572"/>
          </a:xfrm>
        </p:spPr>
        <p:txBody>
          <a:bodyPr wrap="square" lIns="0" tIns="18000" rIns="0" bIns="18000" anchor="ctr" anchorCtr="0">
            <a:spAutoFit/>
          </a:bodyPr>
          <a:lstStyle/>
          <a:p>
            <a:r>
              <a:rPr lang="en-US" sz="3400" noProof="0" dirty="0"/>
              <a:t>File Structure</a:t>
            </a:r>
          </a:p>
        </p:txBody>
      </p:sp>
      <p:pic>
        <p:nvPicPr>
          <p:cNvPr id="4" name="Picture 3" descr="The figure consists of three parts labeled (a), (b), and (c) that illustrate three kinds of files: Byte sequence, Record sequence, and Tree.&#10;Long description is available in notes, press F6">
            <a:extLst>
              <a:ext uri="{FF2B5EF4-FFF2-40B4-BE49-F238E27FC236}">
                <a16:creationId xmlns:a16="http://schemas.microsoft.com/office/drawing/2014/main" id="{4F26CF7D-FF28-09ED-3FDD-57421A94AACD}"/>
              </a:ext>
            </a:extLst>
          </p:cNvPr>
          <p:cNvPicPr>
            <a:picLocks noChangeAspect="1"/>
          </p:cNvPicPr>
          <p:nvPr/>
        </p:nvPicPr>
        <p:blipFill>
          <a:blip r:embed="rId3"/>
          <a:stretch>
            <a:fillRect/>
          </a:stretch>
        </p:blipFill>
        <p:spPr>
          <a:xfrm>
            <a:off x="2063174" y="1260429"/>
            <a:ext cx="8065655" cy="3689445"/>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976670" y="5738332"/>
            <a:ext cx="8245631" cy="313350"/>
          </a:xfrm>
        </p:spPr>
        <p:txBody>
          <a:bodyPr wrap="square" lIns="0" tIns="18000" rIns="0" bIns="18000" anchor="ctr" anchorCtr="0">
            <a:spAutoFit/>
          </a:bodyPr>
          <a:lstStyle/>
          <a:p>
            <a:pPr marL="0" indent="0">
              <a:spcBef>
                <a:spcPts val="600"/>
              </a:spcBef>
              <a:buNone/>
            </a:pPr>
            <a:r>
              <a:rPr lang="en-US" sz="1800" dirty="0"/>
              <a:t>Figure 4.2 Three kinds of files. (a) Byte sequence. (b) Record sequence. (c) Tree.</a:t>
            </a:r>
          </a:p>
        </p:txBody>
      </p:sp>
    </p:spTree>
    <p:extLst>
      <p:ext uri="{BB962C8B-B14F-4D97-AF65-F5344CB8AC3E}">
        <p14:creationId xmlns:p14="http://schemas.microsoft.com/office/powerpoint/2010/main" val="487572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15083"/>
            <a:ext cx="11153086" cy="559572"/>
          </a:xfrm>
        </p:spPr>
        <p:txBody>
          <a:bodyPr wrap="square" lIns="0" tIns="18000" rIns="0" bIns="18000" anchor="ctr" anchorCtr="0">
            <a:spAutoFit/>
          </a:bodyPr>
          <a:lstStyle/>
          <a:p>
            <a:r>
              <a:rPr lang="en-US" sz="3400" noProof="0" dirty="0"/>
              <a:t>Quiz </a:t>
            </a:r>
            <a:r>
              <a:rPr lang="en-US" sz="2600" dirty="0"/>
              <a:t>(1 of 6)</a:t>
            </a:r>
            <a:endParaRPr lang="en-US" sz="2600" noProof="0" dirty="0"/>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505" y="1092693"/>
            <a:ext cx="11153086" cy="467239"/>
          </a:xfrm>
        </p:spPr>
        <p:txBody>
          <a:bodyPr wrap="square" lIns="0" tIns="18000" rIns="0" bIns="18000" anchor="ctr" anchorCtr="0">
            <a:spAutoFit/>
          </a:bodyPr>
          <a:lstStyle/>
          <a:p>
            <a:pPr marL="0" indent="0">
              <a:buNone/>
            </a:pPr>
            <a:r>
              <a:rPr lang="en-US" sz="2800" i="1" dirty="0"/>
              <a:t>When does the </a:t>
            </a:r>
            <a:r>
              <a:rPr lang="en-US" sz="2800" i="1" spc="-350" dirty="0"/>
              <a:t>O </a:t>
            </a:r>
            <a:r>
              <a:rPr lang="en-US" sz="2800" i="1" dirty="0"/>
              <a:t>S itself care about the contents of a file?</a:t>
            </a:r>
          </a:p>
        </p:txBody>
      </p:sp>
    </p:spTree>
    <p:extLst>
      <p:ext uri="{BB962C8B-B14F-4D97-AF65-F5344CB8AC3E}">
        <p14:creationId xmlns:p14="http://schemas.microsoft.com/office/powerpoint/2010/main" val="318769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15" y="223687"/>
            <a:ext cx="11152748" cy="559572"/>
          </a:xfrm>
        </p:spPr>
        <p:txBody>
          <a:bodyPr wrap="square" lIns="0" tIns="18000" rIns="0" bIns="18000" anchor="ctr" anchorCtr="0">
            <a:spAutoFit/>
          </a:bodyPr>
          <a:lstStyle/>
          <a:p>
            <a:r>
              <a:rPr lang="en-US" sz="3400" dirty="0"/>
              <a:t>Answer to Quiz </a:t>
            </a:r>
            <a:r>
              <a:rPr lang="en-US" sz="2600" dirty="0"/>
              <a:t>(1 of 6)</a:t>
            </a:r>
          </a:p>
        </p:txBody>
      </p:sp>
      <p:sp>
        <p:nvSpPr>
          <p:cNvPr id="3" name="Content Placeholder 2">
            <a:extLst>
              <a:ext uri="{FF2B5EF4-FFF2-40B4-BE49-F238E27FC236}">
                <a16:creationId xmlns:a16="http://schemas.microsoft.com/office/drawing/2014/main" id="{47B5B105-9BA1-46CC-884B-D9C1491E8767}"/>
              </a:ext>
            </a:extLst>
          </p:cNvPr>
          <p:cNvSpPr>
            <a:spLocks noGrp="1"/>
          </p:cNvSpPr>
          <p:nvPr>
            <p:ph sz="quarter" idx="13"/>
          </p:nvPr>
        </p:nvSpPr>
        <p:spPr>
          <a:xfrm>
            <a:off x="514350" y="1099879"/>
            <a:ext cx="11152748" cy="467239"/>
          </a:xfrm>
        </p:spPr>
        <p:txBody>
          <a:bodyPr wrap="square" lIns="0" tIns="18000" rIns="0" bIns="18000" anchor="ctr" anchorCtr="0">
            <a:spAutoFit/>
          </a:bodyPr>
          <a:lstStyle/>
          <a:p>
            <a:pPr marL="0" indent="0">
              <a:buNone/>
            </a:pPr>
            <a:r>
              <a:rPr lang="en-US" sz="2800" i="1" dirty="0"/>
              <a:t>Q: When does the </a:t>
            </a:r>
            <a:r>
              <a:rPr lang="en-US" sz="2800" i="1" spc="-350" dirty="0"/>
              <a:t>O </a:t>
            </a:r>
            <a:r>
              <a:rPr lang="en-US" sz="2800" i="1" dirty="0"/>
              <a:t>S itself care about the contents of a file?</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14350" y="1744265"/>
            <a:ext cx="11152748" cy="898126"/>
          </a:xfrm>
        </p:spPr>
        <p:txBody>
          <a:bodyPr wrap="square" lIns="0" tIns="18000" rIns="0" bIns="18000" anchor="ctr" anchorCtr="0">
            <a:spAutoFit/>
          </a:bodyPr>
          <a:lstStyle/>
          <a:p>
            <a:pPr marL="0" indent="0">
              <a:buNone/>
            </a:pPr>
            <a:r>
              <a:rPr lang="en-US" sz="2800" i="1" dirty="0"/>
              <a:t>A: Only when the </a:t>
            </a:r>
            <a:r>
              <a:rPr lang="en-US" sz="2800" i="1" spc="-350" dirty="0"/>
              <a:t>O </a:t>
            </a:r>
            <a:r>
              <a:rPr lang="en-US" sz="2800" i="1" dirty="0"/>
              <a:t>S uses the file itself (directories, executables, boot image, etc.)</a:t>
            </a:r>
          </a:p>
        </p:txBody>
      </p:sp>
    </p:spTree>
    <p:extLst>
      <p:ext uri="{BB962C8B-B14F-4D97-AF65-F5344CB8AC3E}">
        <p14:creationId xmlns:p14="http://schemas.microsoft.com/office/powerpoint/2010/main" val="2020469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6098" y="209625"/>
            <a:ext cx="10972800" cy="559572"/>
          </a:xfrm>
        </p:spPr>
        <p:txBody>
          <a:bodyPr wrap="square" lIns="0" tIns="18000" rIns="0" bIns="18000" anchor="ctr" anchorCtr="0">
            <a:spAutoFit/>
          </a:bodyPr>
          <a:lstStyle/>
          <a:p>
            <a:r>
              <a:rPr lang="en-US" sz="3400" dirty="0"/>
              <a:t>File Naming </a:t>
            </a:r>
            <a:r>
              <a:rPr lang="en-US" sz="2600" dirty="0"/>
              <a:t>(1 of 2)</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526098" y="1135741"/>
            <a:ext cx="11149965" cy="1913789"/>
          </a:xfrm>
        </p:spPr>
        <p:txBody>
          <a:bodyPr wrap="square" lIns="0" tIns="18000" rIns="0" bIns="18000" anchor="ctr" anchorCtr="0">
            <a:spAutoFit/>
          </a:bodyPr>
          <a:lstStyle/>
          <a:p>
            <a:pPr marL="457200" indent="-457200">
              <a:spcBef>
                <a:spcPts val="600"/>
              </a:spcBef>
            </a:pPr>
            <a:r>
              <a:rPr lang="en-US" sz="2800" dirty="0"/>
              <a:t>Different file systems have different limitations/conventions for file names</a:t>
            </a:r>
          </a:p>
          <a:p>
            <a:pPr marL="457200" indent="-457200">
              <a:spcBef>
                <a:spcPts val="600"/>
              </a:spcBef>
            </a:pPr>
            <a:r>
              <a:rPr lang="en-US" sz="2800" dirty="0"/>
              <a:t>File extensions</a:t>
            </a:r>
          </a:p>
          <a:p>
            <a:pPr marL="457200" indent="-457200">
              <a:spcBef>
                <a:spcPts val="600"/>
              </a:spcBef>
            </a:pPr>
            <a:r>
              <a:rPr lang="en-US" sz="2800" dirty="0"/>
              <a:t>File name length</a:t>
            </a:r>
          </a:p>
        </p:txBody>
      </p:sp>
      <p:sp>
        <p:nvSpPr>
          <p:cNvPr id="3" name="Content Placeholder 2">
            <a:extLst>
              <a:ext uri="{FF2B5EF4-FFF2-40B4-BE49-F238E27FC236}">
                <a16:creationId xmlns:a16="http://schemas.microsoft.com/office/drawing/2014/main" id="{DC7CEA1B-CDCB-9A2C-9BE1-75CCB9CC9A27}"/>
              </a:ext>
            </a:extLst>
          </p:cNvPr>
          <p:cNvSpPr>
            <a:spLocks noGrp="1"/>
          </p:cNvSpPr>
          <p:nvPr>
            <p:ph sz="quarter" idx="14"/>
          </p:nvPr>
        </p:nvSpPr>
        <p:spPr>
          <a:xfrm>
            <a:off x="528448" y="3140879"/>
            <a:ext cx="776478" cy="467239"/>
          </a:xfrm>
        </p:spPr>
        <p:txBody>
          <a:bodyPr wrap="square" lIns="0" tIns="18000" rIns="0" bIns="18000" anchor="ctr" anchorCtr="0">
            <a:spAutoFit/>
          </a:bodyPr>
          <a:lstStyle/>
          <a:p>
            <a:pPr marL="539750" lvl="1" indent="-53975"/>
            <a:r>
              <a:rPr lang="en-US" sz="2800" dirty="0"/>
              <a:t>  </a:t>
            </a:r>
          </a:p>
        </p:txBody>
      </p:sp>
      <p:graphicFrame>
        <p:nvGraphicFramePr>
          <p:cNvPr id="19" name="Object 18" descr="F A T 12 colon 8 point 3">
            <a:extLst>
              <a:ext uri="{FF2B5EF4-FFF2-40B4-BE49-F238E27FC236}">
                <a16:creationId xmlns:a16="http://schemas.microsoft.com/office/drawing/2014/main" id="{7285F10E-1B55-3AAB-7DAE-63A8EE5D8C6F}"/>
              </a:ext>
            </a:extLst>
          </p:cNvPr>
          <p:cNvGraphicFramePr>
            <a:graphicFrameLocks noChangeAspect="1"/>
          </p:cNvGraphicFramePr>
          <p:nvPr>
            <p:extLst>
              <p:ext uri="{D42A27DB-BD31-4B8C-83A1-F6EECF244321}">
                <p14:modId xmlns:p14="http://schemas.microsoft.com/office/powerpoint/2010/main" val="3893543075"/>
              </p:ext>
            </p:extLst>
          </p:nvPr>
        </p:nvGraphicFramePr>
        <p:xfrm>
          <a:off x="1412550" y="3171244"/>
          <a:ext cx="1905651" cy="418561"/>
        </p:xfrm>
        <a:graphic>
          <a:graphicData uri="http://schemas.openxmlformats.org/presentationml/2006/ole">
            <mc:AlternateContent xmlns:mc="http://schemas.openxmlformats.org/markup-compatibility/2006">
              <mc:Choice xmlns:v="urn:schemas-microsoft-com:vml" Requires="v">
                <p:oleObj name="Equation" r:id="rId2" imgW="799920" imgH="177480" progId="Equation.DSMT4">
                  <p:embed/>
                </p:oleObj>
              </mc:Choice>
              <mc:Fallback>
                <p:oleObj name="Equation" r:id="rId2" imgW="799920" imgH="177480" progId="Equation.DSMT4">
                  <p:embed/>
                  <p:pic>
                    <p:nvPicPr>
                      <p:cNvPr id="183" name="Object 182">
                        <a:extLst>
                          <a:ext uri="{FF2B5EF4-FFF2-40B4-BE49-F238E27FC236}">
                            <a16:creationId xmlns:a16="http://schemas.microsoft.com/office/drawing/2014/main" id="{D7C386A6-925E-BCCB-EA20-9B1F07B1978E}"/>
                          </a:ext>
                        </a:extLst>
                      </p:cNvPr>
                      <p:cNvPicPr/>
                      <p:nvPr/>
                    </p:nvPicPr>
                    <p:blipFill>
                      <a:blip r:embed="rId3"/>
                      <a:stretch>
                        <a:fillRect/>
                      </a:stretch>
                    </p:blipFill>
                    <p:spPr>
                      <a:xfrm>
                        <a:off x="1412550" y="3171244"/>
                        <a:ext cx="1905651" cy="418561"/>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DAF97A3E-B112-9524-342A-1AE7E7B4435B}"/>
              </a:ext>
            </a:extLst>
          </p:cNvPr>
          <p:cNvSpPr>
            <a:spLocks noGrp="1"/>
          </p:cNvSpPr>
          <p:nvPr>
            <p:ph sz="quarter" idx="15"/>
          </p:nvPr>
        </p:nvSpPr>
        <p:spPr>
          <a:xfrm>
            <a:off x="3386539" y="3137860"/>
            <a:ext cx="5458083" cy="467239"/>
          </a:xfrm>
        </p:spPr>
        <p:txBody>
          <a:bodyPr wrap="square" lIns="0" tIns="18000" rIns="0" bIns="18000" anchor="ctr" anchorCtr="0">
            <a:spAutoFit/>
          </a:bodyPr>
          <a:lstStyle/>
          <a:p>
            <a:pPr marL="0" lvl="1" indent="0">
              <a:buNone/>
            </a:pPr>
            <a:r>
              <a:rPr lang="en-US" sz="2800" dirty="0"/>
              <a:t>characters (later extended to 255)</a:t>
            </a:r>
          </a:p>
        </p:txBody>
      </p:sp>
      <p:sp>
        <p:nvSpPr>
          <p:cNvPr id="5" name="Content Placeholder 4">
            <a:extLst>
              <a:ext uri="{FF2B5EF4-FFF2-40B4-BE49-F238E27FC236}">
                <a16:creationId xmlns:a16="http://schemas.microsoft.com/office/drawing/2014/main" id="{F128CB06-0880-723F-5C78-AAADA6E4E8F1}"/>
              </a:ext>
            </a:extLst>
          </p:cNvPr>
          <p:cNvSpPr>
            <a:spLocks noGrp="1"/>
          </p:cNvSpPr>
          <p:nvPr>
            <p:ph sz="quarter" idx="16"/>
          </p:nvPr>
        </p:nvSpPr>
        <p:spPr>
          <a:xfrm>
            <a:off x="519748" y="3696137"/>
            <a:ext cx="775653" cy="467239"/>
          </a:xfrm>
        </p:spPr>
        <p:txBody>
          <a:bodyPr wrap="square" lIns="0" tIns="18000" rIns="0" bIns="18000" anchor="ctr" anchorCtr="0">
            <a:spAutoFit/>
          </a:bodyPr>
          <a:lstStyle/>
          <a:p>
            <a:pPr marL="717550" lvl="1" indent="-231775"/>
            <a:r>
              <a:rPr lang="en-US" sz="2800" dirty="0"/>
              <a:t>  </a:t>
            </a:r>
          </a:p>
        </p:txBody>
      </p:sp>
      <p:graphicFrame>
        <p:nvGraphicFramePr>
          <p:cNvPr id="20" name="Object 19" descr="E x t 4 colon 255">
            <a:extLst>
              <a:ext uri="{FF2B5EF4-FFF2-40B4-BE49-F238E27FC236}">
                <a16:creationId xmlns:a16="http://schemas.microsoft.com/office/drawing/2014/main" id="{1D293F51-7A07-6463-6953-A72EC140E28F}"/>
              </a:ext>
            </a:extLst>
          </p:cNvPr>
          <p:cNvGraphicFramePr>
            <a:graphicFrameLocks noChangeAspect="1"/>
          </p:cNvGraphicFramePr>
          <p:nvPr>
            <p:extLst>
              <p:ext uri="{D42A27DB-BD31-4B8C-83A1-F6EECF244321}">
                <p14:modId xmlns:p14="http://schemas.microsoft.com/office/powerpoint/2010/main" val="3359298233"/>
              </p:ext>
            </p:extLst>
          </p:nvPr>
        </p:nvGraphicFramePr>
        <p:xfrm>
          <a:off x="1403025" y="3707685"/>
          <a:ext cx="1633538" cy="419100"/>
        </p:xfrm>
        <a:graphic>
          <a:graphicData uri="http://schemas.openxmlformats.org/presentationml/2006/ole">
            <mc:AlternateContent xmlns:mc="http://schemas.openxmlformats.org/markup-compatibility/2006">
              <mc:Choice xmlns:v="urn:schemas-microsoft-com:vml" Requires="v">
                <p:oleObj name="Equation" r:id="rId4" imgW="685800" imgH="177480" progId="Equation.DSMT4">
                  <p:embed/>
                </p:oleObj>
              </mc:Choice>
              <mc:Fallback>
                <p:oleObj name="Equation" r:id="rId4" imgW="685800" imgH="177480" progId="Equation.DSMT4">
                  <p:embed/>
                  <p:pic>
                    <p:nvPicPr>
                      <p:cNvPr id="19" name="Object 18">
                        <a:extLst>
                          <a:ext uri="{FF2B5EF4-FFF2-40B4-BE49-F238E27FC236}">
                            <a16:creationId xmlns:a16="http://schemas.microsoft.com/office/drawing/2014/main" id="{7285F10E-1B55-3AAB-7DAE-63A8EE5D8C6F}"/>
                          </a:ext>
                        </a:extLst>
                      </p:cNvPr>
                      <p:cNvPicPr/>
                      <p:nvPr/>
                    </p:nvPicPr>
                    <p:blipFill>
                      <a:blip r:embed="rId5"/>
                      <a:stretch>
                        <a:fillRect/>
                      </a:stretch>
                    </p:blipFill>
                    <p:spPr>
                      <a:xfrm>
                        <a:off x="1403025" y="3707685"/>
                        <a:ext cx="1633538" cy="4191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F5017B31-B5B8-0E30-113B-FC56E4AFF570}"/>
              </a:ext>
            </a:extLst>
          </p:cNvPr>
          <p:cNvSpPr>
            <a:spLocks noGrp="1"/>
          </p:cNvSpPr>
          <p:nvPr>
            <p:ph sz="quarter" idx="17"/>
          </p:nvPr>
        </p:nvSpPr>
        <p:spPr>
          <a:xfrm>
            <a:off x="3144188" y="3683361"/>
            <a:ext cx="1680226" cy="467239"/>
          </a:xfrm>
        </p:spPr>
        <p:txBody>
          <a:bodyPr wrap="square" lIns="0" tIns="18000" rIns="0" bIns="18000" anchor="ctr" anchorCtr="0">
            <a:spAutoFit/>
          </a:bodyPr>
          <a:lstStyle/>
          <a:p>
            <a:pPr marL="0" lvl="1" indent="0">
              <a:buNone/>
            </a:pPr>
            <a:r>
              <a:rPr lang="en-US" sz="2800" dirty="0"/>
              <a:t>characters</a:t>
            </a:r>
          </a:p>
        </p:txBody>
      </p:sp>
      <p:sp>
        <p:nvSpPr>
          <p:cNvPr id="7" name="Content Placeholder 6">
            <a:extLst>
              <a:ext uri="{FF2B5EF4-FFF2-40B4-BE49-F238E27FC236}">
                <a16:creationId xmlns:a16="http://schemas.microsoft.com/office/drawing/2014/main" id="{4053FB2E-BABB-FA62-CF6C-34B44B6467FB}"/>
              </a:ext>
            </a:extLst>
          </p:cNvPr>
          <p:cNvSpPr>
            <a:spLocks noGrp="1"/>
          </p:cNvSpPr>
          <p:nvPr>
            <p:ph sz="quarter" idx="18"/>
          </p:nvPr>
        </p:nvSpPr>
        <p:spPr>
          <a:xfrm>
            <a:off x="526098" y="4205076"/>
            <a:ext cx="11137265" cy="467239"/>
          </a:xfrm>
        </p:spPr>
        <p:txBody>
          <a:bodyPr wrap="square" lIns="0" tIns="18000" rIns="0" bIns="18000" anchor="ctr" anchorCtr="0">
            <a:spAutoFit/>
          </a:bodyPr>
          <a:lstStyle/>
          <a:p>
            <a:pPr marL="457200" indent="-457200"/>
            <a:r>
              <a:rPr lang="en-US" sz="2800" dirty="0"/>
              <a:t>Special characters in file names</a:t>
            </a:r>
          </a:p>
        </p:txBody>
      </p:sp>
      <p:sp>
        <p:nvSpPr>
          <p:cNvPr id="8" name="Content Placeholder 7">
            <a:extLst>
              <a:ext uri="{FF2B5EF4-FFF2-40B4-BE49-F238E27FC236}">
                <a16:creationId xmlns:a16="http://schemas.microsoft.com/office/drawing/2014/main" id="{15180518-1524-FB92-41FE-2408219DF167}"/>
              </a:ext>
            </a:extLst>
          </p:cNvPr>
          <p:cNvSpPr>
            <a:spLocks noGrp="1"/>
          </p:cNvSpPr>
          <p:nvPr>
            <p:ph sz="quarter" idx="19"/>
          </p:nvPr>
        </p:nvSpPr>
        <p:spPr>
          <a:xfrm>
            <a:off x="522734" y="4755213"/>
            <a:ext cx="791718" cy="467239"/>
          </a:xfrm>
        </p:spPr>
        <p:txBody>
          <a:bodyPr wrap="square" lIns="0" tIns="18000" rIns="0" bIns="18000" anchor="ctr" anchorCtr="0">
            <a:spAutoFit/>
          </a:bodyPr>
          <a:lstStyle/>
          <a:p>
            <a:pPr marL="715963" lvl="1" indent="-230188"/>
            <a:r>
              <a:rPr lang="en-US" sz="2800" dirty="0"/>
              <a:t>  </a:t>
            </a:r>
          </a:p>
        </p:txBody>
      </p:sp>
      <p:graphicFrame>
        <p:nvGraphicFramePr>
          <p:cNvPr id="21" name="Object 20" descr="F A T 12 colon No double quotes asterisk front slash colon greater than less than question mark back slash vertical bar ">
            <a:extLst>
              <a:ext uri="{FF2B5EF4-FFF2-40B4-BE49-F238E27FC236}">
                <a16:creationId xmlns:a16="http://schemas.microsoft.com/office/drawing/2014/main" id="{3FD80FF8-A71F-A006-1039-C4626314A7D8}"/>
              </a:ext>
            </a:extLst>
          </p:cNvPr>
          <p:cNvGraphicFramePr>
            <a:graphicFrameLocks noChangeAspect="1"/>
          </p:cNvGraphicFramePr>
          <p:nvPr>
            <p:extLst>
              <p:ext uri="{D42A27DB-BD31-4B8C-83A1-F6EECF244321}">
                <p14:modId xmlns:p14="http://schemas.microsoft.com/office/powerpoint/2010/main" val="1244872793"/>
              </p:ext>
            </p:extLst>
          </p:nvPr>
        </p:nvGraphicFramePr>
        <p:xfrm>
          <a:off x="1406526" y="4793573"/>
          <a:ext cx="3235325" cy="476250"/>
        </p:xfrm>
        <a:graphic>
          <a:graphicData uri="http://schemas.openxmlformats.org/presentationml/2006/ole">
            <mc:AlternateContent xmlns:mc="http://schemas.openxmlformats.org/markup-compatibility/2006">
              <mc:Choice xmlns:v="urn:schemas-microsoft-com:vml" Requires="v">
                <p:oleObj name="Equation" r:id="rId6" imgW="1358640" imgH="203040" progId="Equation.DSMT4">
                  <p:embed/>
                </p:oleObj>
              </mc:Choice>
              <mc:Fallback>
                <p:oleObj name="Equation" r:id="rId6" imgW="1358640" imgH="203040" progId="Equation.DSMT4">
                  <p:embed/>
                  <p:pic>
                    <p:nvPicPr>
                      <p:cNvPr id="19" name="Object 18">
                        <a:extLst>
                          <a:ext uri="{FF2B5EF4-FFF2-40B4-BE49-F238E27FC236}">
                            <a16:creationId xmlns:a16="http://schemas.microsoft.com/office/drawing/2014/main" id="{7285F10E-1B55-3AAB-7DAE-63A8EE5D8C6F}"/>
                          </a:ext>
                        </a:extLst>
                      </p:cNvPr>
                      <p:cNvPicPr/>
                      <p:nvPr/>
                    </p:nvPicPr>
                    <p:blipFill>
                      <a:blip r:embed="rId7"/>
                      <a:stretch>
                        <a:fillRect/>
                      </a:stretch>
                    </p:blipFill>
                    <p:spPr>
                      <a:xfrm>
                        <a:off x="1406526" y="4793573"/>
                        <a:ext cx="3235325" cy="47625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583B1BA5-BA5E-1664-4A42-6AF5C94A051D}"/>
              </a:ext>
            </a:extLst>
          </p:cNvPr>
          <p:cNvSpPr>
            <a:spLocks noGrp="1"/>
          </p:cNvSpPr>
          <p:nvPr>
            <p:ph sz="quarter" idx="20"/>
          </p:nvPr>
        </p:nvSpPr>
        <p:spPr>
          <a:xfrm>
            <a:off x="4733925" y="4782789"/>
            <a:ext cx="1552575" cy="467239"/>
          </a:xfrm>
        </p:spPr>
        <p:txBody>
          <a:bodyPr wrap="square" lIns="0" tIns="18000" rIns="0" bIns="18000" anchor="ctr" anchorCtr="0">
            <a:spAutoFit/>
          </a:bodyPr>
          <a:lstStyle/>
          <a:p>
            <a:pPr marL="0" lvl="1" indent="0">
              <a:buNone/>
            </a:pPr>
            <a:r>
              <a:rPr lang="en-US" sz="2800" dirty="0"/>
              <a:t>and more</a:t>
            </a:r>
          </a:p>
        </p:txBody>
      </p:sp>
      <p:sp>
        <p:nvSpPr>
          <p:cNvPr id="10" name="Content Placeholder 9">
            <a:extLst>
              <a:ext uri="{FF2B5EF4-FFF2-40B4-BE49-F238E27FC236}">
                <a16:creationId xmlns:a16="http://schemas.microsoft.com/office/drawing/2014/main" id="{679D1EF2-F1B5-494E-89B0-AFDD45858B9E}"/>
              </a:ext>
            </a:extLst>
          </p:cNvPr>
          <p:cNvSpPr>
            <a:spLocks noGrp="1"/>
          </p:cNvSpPr>
          <p:nvPr>
            <p:ph sz="quarter" idx="21"/>
          </p:nvPr>
        </p:nvSpPr>
        <p:spPr>
          <a:xfrm>
            <a:off x="515938" y="5308086"/>
            <a:ext cx="791718" cy="467239"/>
          </a:xfrm>
        </p:spPr>
        <p:txBody>
          <a:bodyPr wrap="square" lIns="0" tIns="18000" rIns="0" bIns="18000" anchor="ctr" anchorCtr="0">
            <a:spAutoFit/>
          </a:bodyPr>
          <a:lstStyle/>
          <a:p>
            <a:pPr marL="717550" lvl="1" indent="-231775"/>
            <a:r>
              <a:rPr lang="en-US" sz="2800" dirty="0"/>
              <a:t>  </a:t>
            </a:r>
          </a:p>
        </p:txBody>
      </p:sp>
      <p:graphicFrame>
        <p:nvGraphicFramePr>
          <p:cNvPr id="22" name="Object 21" descr="E x t 4 colon no open single quotes back slash 0 close quotes and open quotes front slash close quotes">
            <a:extLst>
              <a:ext uri="{FF2B5EF4-FFF2-40B4-BE49-F238E27FC236}">
                <a16:creationId xmlns:a16="http://schemas.microsoft.com/office/drawing/2014/main" id="{7091D707-30B2-DEEA-834E-72271CA7458E}"/>
              </a:ext>
            </a:extLst>
          </p:cNvPr>
          <p:cNvGraphicFramePr>
            <a:graphicFrameLocks noChangeAspect="1"/>
          </p:cNvGraphicFramePr>
          <p:nvPr>
            <p:extLst>
              <p:ext uri="{D42A27DB-BD31-4B8C-83A1-F6EECF244321}">
                <p14:modId xmlns:p14="http://schemas.microsoft.com/office/powerpoint/2010/main" val="1660227207"/>
              </p:ext>
            </p:extLst>
          </p:nvPr>
        </p:nvGraphicFramePr>
        <p:xfrm>
          <a:off x="1406526" y="5367917"/>
          <a:ext cx="3175000" cy="446088"/>
        </p:xfrm>
        <a:graphic>
          <a:graphicData uri="http://schemas.openxmlformats.org/presentationml/2006/ole">
            <mc:AlternateContent xmlns:mc="http://schemas.openxmlformats.org/markup-compatibility/2006">
              <mc:Choice xmlns:v="urn:schemas-microsoft-com:vml" Requires="v">
                <p:oleObj name="Equation" r:id="rId8" imgW="1333440" imgH="190440" progId="Equation.DSMT4">
                  <p:embed/>
                </p:oleObj>
              </mc:Choice>
              <mc:Fallback>
                <p:oleObj name="Equation" r:id="rId8" imgW="1333440" imgH="190440" progId="Equation.DSMT4">
                  <p:embed/>
                  <p:pic>
                    <p:nvPicPr>
                      <p:cNvPr id="21" name="Object 20">
                        <a:extLst>
                          <a:ext uri="{FF2B5EF4-FFF2-40B4-BE49-F238E27FC236}">
                            <a16:creationId xmlns:a16="http://schemas.microsoft.com/office/drawing/2014/main" id="{3FD80FF8-A71F-A006-1039-C4626314A7D8}"/>
                          </a:ext>
                        </a:extLst>
                      </p:cNvPr>
                      <p:cNvPicPr/>
                      <p:nvPr/>
                    </p:nvPicPr>
                    <p:blipFill>
                      <a:blip r:embed="rId9"/>
                      <a:stretch>
                        <a:fillRect/>
                      </a:stretch>
                    </p:blipFill>
                    <p:spPr>
                      <a:xfrm>
                        <a:off x="1406526" y="5367917"/>
                        <a:ext cx="3175000" cy="446088"/>
                      </a:xfrm>
                      <a:prstGeom prst="rect">
                        <a:avLst/>
                      </a:prstGeom>
                    </p:spPr>
                  </p:pic>
                </p:oleObj>
              </mc:Fallback>
            </mc:AlternateContent>
          </a:graphicData>
        </a:graphic>
      </p:graphicFrame>
      <p:sp>
        <p:nvSpPr>
          <p:cNvPr id="12" name="Content Placeholder 11">
            <a:extLst>
              <a:ext uri="{FF2B5EF4-FFF2-40B4-BE49-F238E27FC236}">
                <a16:creationId xmlns:a16="http://schemas.microsoft.com/office/drawing/2014/main" id="{B4ADC88A-4AD1-8C3A-667B-F382CA8CB442}"/>
              </a:ext>
            </a:extLst>
          </p:cNvPr>
          <p:cNvSpPr>
            <a:spLocks noGrp="1"/>
          </p:cNvSpPr>
          <p:nvPr>
            <p:ph sz="quarter" idx="22"/>
          </p:nvPr>
        </p:nvSpPr>
        <p:spPr>
          <a:xfrm>
            <a:off x="4690873" y="5340098"/>
            <a:ext cx="3322132" cy="467239"/>
          </a:xfrm>
        </p:spPr>
        <p:txBody>
          <a:bodyPr wrap="square" lIns="0" tIns="18000" rIns="0" bIns="18000" anchor="ctr" anchorCtr="0">
            <a:spAutoFit/>
          </a:bodyPr>
          <a:lstStyle/>
          <a:p>
            <a:pPr marL="0" lvl="1" indent="0">
              <a:buNone/>
            </a:pPr>
            <a:r>
              <a:rPr lang="en-US" sz="2800" dirty="0"/>
              <a:t>or the special names </a:t>
            </a:r>
          </a:p>
        </p:txBody>
      </p:sp>
      <p:graphicFrame>
        <p:nvGraphicFramePr>
          <p:cNvPr id="23" name="Object 22" descr="open double quotes dot close double quotes">
            <a:extLst>
              <a:ext uri="{FF2B5EF4-FFF2-40B4-BE49-F238E27FC236}">
                <a16:creationId xmlns:a16="http://schemas.microsoft.com/office/drawing/2014/main" id="{D41C13F4-2325-BFCE-BD91-3B73352AB79C}"/>
              </a:ext>
            </a:extLst>
          </p:cNvPr>
          <p:cNvGraphicFramePr>
            <a:graphicFrameLocks noChangeAspect="1"/>
          </p:cNvGraphicFramePr>
          <p:nvPr>
            <p:extLst>
              <p:ext uri="{D42A27DB-BD31-4B8C-83A1-F6EECF244321}">
                <p14:modId xmlns:p14="http://schemas.microsoft.com/office/powerpoint/2010/main" val="2350628697"/>
              </p:ext>
            </p:extLst>
          </p:nvPr>
        </p:nvGraphicFramePr>
        <p:xfrm>
          <a:off x="8083235" y="5389563"/>
          <a:ext cx="454025" cy="385762"/>
        </p:xfrm>
        <a:graphic>
          <a:graphicData uri="http://schemas.openxmlformats.org/presentationml/2006/ole">
            <mc:AlternateContent xmlns:mc="http://schemas.openxmlformats.org/markup-compatibility/2006">
              <mc:Choice xmlns:v="urn:schemas-microsoft-com:vml" Requires="v">
                <p:oleObj name="Equation" r:id="rId10" imgW="190440" imgH="164880" progId="Equation.DSMT4">
                  <p:embed/>
                </p:oleObj>
              </mc:Choice>
              <mc:Fallback>
                <p:oleObj name="Equation" r:id="rId10" imgW="190440" imgH="164880" progId="Equation.DSMT4">
                  <p:embed/>
                  <p:pic>
                    <p:nvPicPr>
                      <p:cNvPr id="22" name="Object 21">
                        <a:extLst>
                          <a:ext uri="{FF2B5EF4-FFF2-40B4-BE49-F238E27FC236}">
                            <a16:creationId xmlns:a16="http://schemas.microsoft.com/office/drawing/2014/main" id="{7091D707-30B2-DEEA-834E-72271CA7458E}"/>
                          </a:ext>
                        </a:extLst>
                      </p:cNvPr>
                      <p:cNvPicPr/>
                      <p:nvPr/>
                    </p:nvPicPr>
                    <p:blipFill>
                      <a:blip r:embed="rId11"/>
                      <a:stretch>
                        <a:fillRect/>
                      </a:stretch>
                    </p:blipFill>
                    <p:spPr>
                      <a:xfrm>
                        <a:off x="8083235" y="5389563"/>
                        <a:ext cx="454025" cy="385762"/>
                      </a:xfrm>
                      <a:prstGeom prst="rect">
                        <a:avLst/>
                      </a:prstGeom>
                    </p:spPr>
                  </p:pic>
                </p:oleObj>
              </mc:Fallback>
            </mc:AlternateContent>
          </a:graphicData>
        </a:graphic>
      </p:graphicFrame>
      <p:sp>
        <p:nvSpPr>
          <p:cNvPr id="13" name="Content Placeholder 12">
            <a:extLst>
              <a:ext uri="{FF2B5EF4-FFF2-40B4-BE49-F238E27FC236}">
                <a16:creationId xmlns:a16="http://schemas.microsoft.com/office/drawing/2014/main" id="{F9FBB7ED-BB07-A2F8-6618-8C276EBCBB9E}"/>
              </a:ext>
            </a:extLst>
          </p:cNvPr>
          <p:cNvSpPr>
            <a:spLocks noGrp="1"/>
          </p:cNvSpPr>
          <p:nvPr>
            <p:ph sz="quarter" idx="23"/>
          </p:nvPr>
        </p:nvSpPr>
        <p:spPr>
          <a:xfrm>
            <a:off x="8607490" y="5358628"/>
            <a:ext cx="791718" cy="467239"/>
          </a:xfrm>
        </p:spPr>
        <p:txBody>
          <a:bodyPr wrap="square" lIns="0" tIns="18000" rIns="0" bIns="18000" anchor="ctr" anchorCtr="0">
            <a:spAutoFit/>
          </a:bodyPr>
          <a:lstStyle/>
          <a:p>
            <a:pPr marL="0" lvl="1" indent="0">
              <a:buNone/>
            </a:pPr>
            <a:r>
              <a:rPr lang="en-US" sz="2800" dirty="0"/>
              <a:t>and</a:t>
            </a:r>
          </a:p>
        </p:txBody>
      </p:sp>
      <p:graphicFrame>
        <p:nvGraphicFramePr>
          <p:cNvPr id="24" name="Object 23" descr="open double quotes dot dot close double quotes">
            <a:extLst>
              <a:ext uri="{FF2B5EF4-FFF2-40B4-BE49-F238E27FC236}">
                <a16:creationId xmlns:a16="http://schemas.microsoft.com/office/drawing/2014/main" id="{00A4B7FA-240A-6BE8-BD6C-31C9AF4238BF}"/>
              </a:ext>
            </a:extLst>
          </p:cNvPr>
          <p:cNvGraphicFramePr>
            <a:graphicFrameLocks noChangeAspect="1"/>
          </p:cNvGraphicFramePr>
          <p:nvPr>
            <p:extLst>
              <p:ext uri="{D42A27DB-BD31-4B8C-83A1-F6EECF244321}">
                <p14:modId xmlns:p14="http://schemas.microsoft.com/office/powerpoint/2010/main" val="2184402250"/>
              </p:ext>
            </p:extLst>
          </p:nvPr>
        </p:nvGraphicFramePr>
        <p:xfrm>
          <a:off x="9469438" y="5387252"/>
          <a:ext cx="576262" cy="385763"/>
        </p:xfrm>
        <a:graphic>
          <a:graphicData uri="http://schemas.openxmlformats.org/presentationml/2006/ole">
            <mc:AlternateContent xmlns:mc="http://schemas.openxmlformats.org/markup-compatibility/2006">
              <mc:Choice xmlns:v="urn:schemas-microsoft-com:vml" Requires="v">
                <p:oleObj name="Equation" r:id="rId12" imgW="241200" imgH="164880" progId="Equation.DSMT4">
                  <p:embed/>
                </p:oleObj>
              </mc:Choice>
              <mc:Fallback>
                <p:oleObj name="Equation" r:id="rId12" imgW="241200" imgH="164880" progId="Equation.DSMT4">
                  <p:embed/>
                  <p:pic>
                    <p:nvPicPr>
                      <p:cNvPr id="23" name="Object 22">
                        <a:extLst>
                          <a:ext uri="{FF2B5EF4-FFF2-40B4-BE49-F238E27FC236}">
                            <a16:creationId xmlns:a16="http://schemas.microsoft.com/office/drawing/2014/main" id="{D41C13F4-2325-BFCE-BD91-3B73352AB79C}"/>
                          </a:ext>
                        </a:extLst>
                      </p:cNvPr>
                      <p:cNvPicPr/>
                      <p:nvPr/>
                    </p:nvPicPr>
                    <p:blipFill>
                      <a:blip r:embed="rId13"/>
                      <a:stretch>
                        <a:fillRect/>
                      </a:stretch>
                    </p:blipFill>
                    <p:spPr>
                      <a:xfrm>
                        <a:off x="9469438" y="5387252"/>
                        <a:ext cx="576262" cy="385763"/>
                      </a:xfrm>
                      <a:prstGeom prst="rect">
                        <a:avLst/>
                      </a:prstGeom>
                    </p:spPr>
                  </p:pic>
                </p:oleObj>
              </mc:Fallback>
            </mc:AlternateContent>
          </a:graphicData>
        </a:graphic>
      </p:graphicFrame>
      <p:sp>
        <p:nvSpPr>
          <p:cNvPr id="14" name="Content Placeholder 13">
            <a:extLst>
              <a:ext uri="{FF2B5EF4-FFF2-40B4-BE49-F238E27FC236}">
                <a16:creationId xmlns:a16="http://schemas.microsoft.com/office/drawing/2014/main" id="{DFC8993F-1162-9BA8-2E74-710B1C6EF06E}"/>
              </a:ext>
            </a:extLst>
          </p:cNvPr>
          <p:cNvSpPr>
            <a:spLocks noGrp="1"/>
          </p:cNvSpPr>
          <p:nvPr>
            <p:ph sz="quarter" idx="24"/>
          </p:nvPr>
        </p:nvSpPr>
        <p:spPr>
          <a:xfrm>
            <a:off x="520701" y="5873295"/>
            <a:ext cx="3063810" cy="467239"/>
          </a:xfrm>
        </p:spPr>
        <p:txBody>
          <a:bodyPr wrap="square" lIns="0" tIns="18000" rIns="0" bIns="18000" anchor="ctr" anchorCtr="0">
            <a:spAutoFit/>
          </a:bodyPr>
          <a:lstStyle/>
          <a:p>
            <a:pPr marL="457200" indent="-457200"/>
            <a:r>
              <a:rPr lang="en-US" sz="2800" dirty="0"/>
              <a:t>Case sensitivity</a:t>
            </a:r>
          </a:p>
        </p:txBody>
      </p:sp>
    </p:spTree>
    <p:extLst>
      <p:ext uri="{BB962C8B-B14F-4D97-AF65-F5344CB8AC3E}">
        <p14:creationId xmlns:p14="http://schemas.microsoft.com/office/powerpoint/2010/main" val="1287973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15083"/>
            <a:ext cx="11153086" cy="559572"/>
          </a:xfrm>
        </p:spPr>
        <p:txBody>
          <a:bodyPr wrap="square" lIns="0" tIns="18000" rIns="0" bIns="18000" anchor="ctr" anchorCtr="0">
            <a:spAutoFit/>
          </a:bodyPr>
          <a:lstStyle/>
          <a:p>
            <a:r>
              <a:rPr lang="en-US" sz="3400" dirty="0"/>
              <a:t>File Naming </a:t>
            </a:r>
            <a:r>
              <a:rPr lang="en-US" sz="2600" dirty="0"/>
              <a:t>(2 of 2)</a:t>
            </a:r>
          </a:p>
        </p:txBody>
      </p:sp>
      <p:graphicFrame>
        <p:nvGraphicFramePr>
          <p:cNvPr id="3" name="Table 3">
            <a:extLst>
              <a:ext uri="{FF2B5EF4-FFF2-40B4-BE49-F238E27FC236}">
                <a16:creationId xmlns:a16="http://schemas.microsoft.com/office/drawing/2014/main" id="{0022F810-52D3-0F4C-E6FE-A9A2096FE0E9}"/>
              </a:ext>
            </a:extLst>
          </p:cNvPr>
          <p:cNvGraphicFramePr>
            <a:graphicFrameLocks noGrp="1"/>
          </p:cNvGraphicFramePr>
          <p:nvPr>
            <p:extLst>
              <p:ext uri="{D42A27DB-BD31-4B8C-83A1-F6EECF244321}">
                <p14:modId xmlns:p14="http://schemas.microsoft.com/office/powerpoint/2010/main" val="202317764"/>
              </p:ext>
            </p:extLst>
          </p:nvPr>
        </p:nvGraphicFramePr>
        <p:xfrm>
          <a:off x="2488004" y="1015491"/>
          <a:ext cx="7219950" cy="4762674"/>
        </p:xfrm>
        <a:graphic>
          <a:graphicData uri="http://schemas.openxmlformats.org/drawingml/2006/table">
            <a:tbl>
              <a:tblPr firstRow="1" bandRow="1">
                <a:tableStyleId>{40F9630F-82C1-40B7-BC3A-925EFCFF5E92}</a:tableStyleId>
              </a:tblPr>
              <a:tblGrid>
                <a:gridCol w="1466552">
                  <a:extLst>
                    <a:ext uri="{9D8B030D-6E8A-4147-A177-3AD203B41FA5}">
                      <a16:colId xmlns:a16="http://schemas.microsoft.com/office/drawing/2014/main" val="169885446"/>
                    </a:ext>
                  </a:extLst>
                </a:gridCol>
                <a:gridCol w="5753398">
                  <a:extLst>
                    <a:ext uri="{9D8B030D-6E8A-4147-A177-3AD203B41FA5}">
                      <a16:colId xmlns:a16="http://schemas.microsoft.com/office/drawing/2014/main" val="3052483823"/>
                    </a:ext>
                  </a:extLst>
                </a:gridCol>
              </a:tblGrid>
              <a:tr h="340191">
                <a:tc>
                  <a:txBody>
                    <a:bodyPr/>
                    <a:lstStyle/>
                    <a:p>
                      <a:pPr marL="0" marR="0" lvl="0" indent="0" algn="l" rtl="0">
                        <a:lnSpc>
                          <a:spcPct val="100000"/>
                        </a:lnSpc>
                        <a:spcBef>
                          <a:spcPts val="0"/>
                        </a:spcBef>
                        <a:spcAft>
                          <a:spcPts val="0"/>
                        </a:spcAft>
                        <a:buClr>
                          <a:srgbClr val="000000"/>
                        </a:buClr>
                        <a:buSzPts val="1200"/>
                        <a:buFont typeface="Arial"/>
                        <a:buNone/>
                      </a:pPr>
                      <a:r>
                        <a:rPr lang="en-US" sz="1600" b="1" u="none" strike="noStrike" cap="none" dirty="0">
                          <a:solidFill>
                            <a:schemeClr val="tx1"/>
                          </a:solidFill>
                        </a:rPr>
                        <a:t>Extension</a:t>
                      </a:r>
                      <a:endParaRPr sz="16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600" b="1" u="none" strike="noStrike" cap="none" dirty="0">
                          <a:solidFill>
                            <a:schemeClr val="tx1"/>
                          </a:solidFill>
                        </a:rPr>
                        <a:t>Meaning</a:t>
                      </a:r>
                      <a:endParaRPr sz="16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363226"/>
                  </a:ext>
                </a:extLst>
              </a:tr>
              <a:tr h="340191">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dirty="0"/>
                        <a:t>.</a:t>
                      </a:r>
                      <a:r>
                        <a:rPr lang="en-US" sz="1600" u="none" strike="noStrike" cap="none" spc="-200" baseline="0" dirty="0"/>
                        <a:t>b a </a:t>
                      </a:r>
                      <a:r>
                        <a:rPr lang="en-US" sz="1600" u="none" strike="noStrike" cap="none" dirty="0"/>
                        <a:t>k</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dirty="0"/>
                        <a:t>Backup file</a:t>
                      </a:r>
                      <a:endParaRPr sz="1600" u="none" strike="noStrike" cap="none"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869609"/>
                  </a:ext>
                </a:extLst>
              </a:tr>
              <a:tr h="340191">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a:t>.c</a:t>
                      </a:r>
                      <a:endParaRPr sz="160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dirty="0"/>
                        <a:t>C source program</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5587716"/>
                  </a:ext>
                </a:extLst>
              </a:tr>
              <a:tr h="340191">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dirty="0"/>
                        <a:t>.</a:t>
                      </a:r>
                      <a:r>
                        <a:rPr lang="en-US" sz="1600" u="none" strike="noStrike" cap="none" spc="-200" baseline="0" dirty="0"/>
                        <a:t>g i </a:t>
                      </a:r>
                      <a:r>
                        <a:rPr lang="en-US" sz="1600" u="none" strike="noStrike" cap="none" dirty="0"/>
                        <a:t>f</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dirty="0"/>
                        <a:t>Compuserve Graphical Interchange Format image </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0584897"/>
                  </a:ext>
                </a:extLst>
              </a:tr>
              <a:tr h="340191">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dirty="0"/>
                        <a:t>.</a:t>
                      </a:r>
                      <a:r>
                        <a:rPr lang="en-US" sz="1600" u="none" strike="noStrike" cap="none" spc="-200" baseline="0" dirty="0"/>
                        <a:t>h t m </a:t>
                      </a:r>
                      <a:r>
                        <a:rPr lang="en-US" sz="1600" u="none" strike="noStrike" cap="none" dirty="0"/>
                        <a:t>l</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dirty="0"/>
                        <a:t>World Wide Web HyperText Markup Language document </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6549303"/>
                  </a:ext>
                </a:extLst>
              </a:tr>
              <a:tr h="340191">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dirty="0"/>
                        <a:t>.j</a:t>
                      </a:r>
                      <a:r>
                        <a:rPr lang="en-US" sz="1600" u="none" strike="noStrike" cap="none" spc="-200" baseline="0" dirty="0"/>
                        <a:t> p </a:t>
                      </a:r>
                      <a:r>
                        <a:rPr lang="en-US" sz="1600" u="none" strike="noStrike" cap="none" dirty="0"/>
                        <a:t>g</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dirty="0"/>
                        <a:t>Still picture encoded with the </a:t>
                      </a:r>
                      <a:r>
                        <a:rPr lang="en-US" sz="1600" u="none" strike="noStrike" cap="none" spc="-200" baseline="0" dirty="0"/>
                        <a:t>J P E </a:t>
                      </a:r>
                      <a:r>
                        <a:rPr lang="en-US" sz="1600" u="none" strike="noStrike" cap="none" dirty="0"/>
                        <a:t>G standard </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6141811"/>
                  </a:ext>
                </a:extLst>
              </a:tr>
              <a:tr h="340191">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dirty="0"/>
                        <a:t>.</a:t>
                      </a:r>
                      <a:r>
                        <a:rPr lang="en-US" sz="1600" u="none" strike="noStrike" cap="none" spc="-200" baseline="0" dirty="0"/>
                        <a:t>m p </a:t>
                      </a:r>
                      <a:r>
                        <a:rPr lang="en-US" sz="1600" u="none" strike="noStrike" cap="none" dirty="0"/>
                        <a:t>3</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dirty="0"/>
                        <a:t>Music encoded in </a:t>
                      </a:r>
                      <a:r>
                        <a:rPr lang="en-US" sz="1600" u="none" strike="noStrike" cap="none" spc="-200" baseline="0" dirty="0"/>
                        <a:t>M P E </a:t>
                      </a:r>
                      <a:r>
                        <a:rPr lang="en-US" sz="1600" u="none" strike="noStrike" cap="none" dirty="0"/>
                        <a:t>G layer 3 audio format </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3265425"/>
                  </a:ext>
                </a:extLst>
              </a:tr>
              <a:tr h="340191">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dirty="0"/>
                        <a:t>.</a:t>
                      </a:r>
                      <a:r>
                        <a:rPr lang="en-US" sz="1600" u="none" strike="noStrike" cap="none" spc="-200" baseline="0" dirty="0"/>
                        <a:t>m p </a:t>
                      </a:r>
                      <a:r>
                        <a:rPr lang="en-US" sz="1600" u="none" strike="noStrike" cap="none" dirty="0"/>
                        <a:t>g</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dirty="0"/>
                        <a:t>Movie encoded with the </a:t>
                      </a:r>
                      <a:r>
                        <a:rPr lang="en-US" sz="1600" u="none" strike="noStrike" cap="none" spc="-200" baseline="0" dirty="0"/>
                        <a:t>M P E </a:t>
                      </a:r>
                      <a:r>
                        <a:rPr lang="en-US" sz="1600" u="none" strike="noStrike" cap="none" dirty="0"/>
                        <a:t>G standard </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3261910"/>
                  </a:ext>
                </a:extLst>
              </a:tr>
              <a:tr h="340191">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a:t>.o</a:t>
                      </a:r>
                      <a:endParaRPr sz="160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dirty="0"/>
                        <a:t>Object file (compiler output, not yet linked) </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2173576"/>
                  </a:ext>
                </a:extLst>
              </a:tr>
              <a:tr h="340191">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dirty="0"/>
                        <a:t>.</a:t>
                      </a:r>
                      <a:r>
                        <a:rPr lang="en-US" sz="1600" u="none" strike="noStrike" cap="none" spc="-200" baseline="0" dirty="0"/>
                        <a:t>p d </a:t>
                      </a:r>
                      <a:r>
                        <a:rPr lang="en-US" sz="1600" u="none" strike="noStrike" cap="none" dirty="0"/>
                        <a:t>f</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a:t>Portable Document Format file </a:t>
                      </a:r>
                      <a:endParaRPr sz="160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0011671"/>
                  </a:ext>
                </a:extLst>
              </a:tr>
              <a:tr h="340191">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dirty="0"/>
                        <a:t>.</a:t>
                      </a:r>
                      <a:r>
                        <a:rPr lang="en-US" sz="1600" u="none" strike="noStrike" cap="none" spc="-200" baseline="0" dirty="0"/>
                        <a:t>p </a:t>
                      </a:r>
                      <a:r>
                        <a:rPr lang="en-US" sz="1600" u="none" strike="noStrike" cap="none" dirty="0"/>
                        <a:t>s</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a:t>PostScript file </a:t>
                      </a:r>
                      <a:endParaRPr sz="160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3934666"/>
                  </a:ext>
                </a:extLst>
              </a:tr>
              <a:tr h="340191">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dirty="0"/>
                        <a:t>.</a:t>
                      </a:r>
                      <a:r>
                        <a:rPr lang="en-US" sz="1600" u="none" strike="noStrike" cap="none" spc="-200" baseline="0" dirty="0"/>
                        <a:t>t e </a:t>
                      </a:r>
                      <a:r>
                        <a:rPr lang="en-US" sz="1600" u="none" strike="noStrike" cap="none" dirty="0"/>
                        <a:t>x</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dirty="0"/>
                        <a:t>Input for the </a:t>
                      </a:r>
                      <a:r>
                        <a:rPr lang="en-US" sz="1600" u="none" strike="noStrike" cap="none" spc="-200" baseline="0" dirty="0"/>
                        <a:t>T E </a:t>
                      </a:r>
                      <a:r>
                        <a:rPr lang="en-US" sz="1600" u="none" strike="noStrike" cap="none" dirty="0"/>
                        <a:t>X formatting program </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4841133"/>
                  </a:ext>
                </a:extLst>
              </a:tr>
              <a:tr h="340191">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dirty="0"/>
                        <a:t>.</a:t>
                      </a:r>
                      <a:r>
                        <a:rPr lang="en-US" sz="1600" u="none" strike="noStrike" cap="none" spc="-200" baseline="0" dirty="0"/>
                        <a:t>t x </a:t>
                      </a:r>
                      <a:r>
                        <a:rPr lang="en-US" sz="1600" u="none" strike="noStrike" cap="none" dirty="0"/>
                        <a:t>t</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a:t>General text file </a:t>
                      </a:r>
                      <a:endParaRPr sz="160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7434739"/>
                  </a:ext>
                </a:extLst>
              </a:tr>
              <a:tr h="340191">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dirty="0"/>
                        <a:t>.</a:t>
                      </a:r>
                      <a:r>
                        <a:rPr lang="en-US" sz="1600" u="none" strike="noStrike" cap="none" spc="-200" baseline="0" dirty="0"/>
                        <a:t>z i </a:t>
                      </a:r>
                      <a:r>
                        <a:rPr lang="en-US" sz="1600" u="none" strike="noStrike" cap="none" dirty="0"/>
                        <a:t>p</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600" u="none" strike="noStrike" cap="none" dirty="0"/>
                        <a:t>Compressed archive </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3112040"/>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4108815" y="5951187"/>
            <a:ext cx="3991663" cy="313350"/>
          </a:xfrm>
        </p:spPr>
        <p:txBody>
          <a:bodyPr wrap="square" lIns="0" tIns="18000" rIns="0" bIns="18000" anchor="ctr" anchorCtr="0">
            <a:spAutoFit/>
          </a:bodyPr>
          <a:lstStyle/>
          <a:p>
            <a:pPr marL="0" indent="0">
              <a:spcBef>
                <a:spcPts val="600"/>
              </a:spcBef>
              <a:buNone/>
            </a:pPr>
            <a:r>
              <a:rPr lang="en-US" sz="1800" dirty="0"/>
              <a:t>Figure 4.1 Some typical file extensions.</a:t>
            </a:r>
          </a:p>
        </p:txBody>
      </p:sp>
    </p:spTree>
    <p:extLst>
      <p:ext uri="{BB962C8B-B14F-4D97-AF65-F5344CB8AC3E}">
        <p14:creationId xmlns:p14="http://schemas.microsoft.com/office/powerpoint/2010/main" val="2765043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875" y="199623"/>
            <a:ext cx="11152188" cy="590349"/>
          </a:xfrm>
        </p:spPr>
        <p:txBody>
          <a:bodyPr wrap="square" lIns="0" tIns="18000" rIns="0" bIns="18000" anchor="ctr" anchorCtr="0">
            <a:spAutoFit/>
          </a:bodyPr>
          <a:lstStyle/>
          <a:p>
            <a:r>
              <a:rPr lang="en-US" noProof="0" dirty="0"/>
              <a:t>Quiz </a:t>
            </a:r>
            <a:r>
              <a:rPr lang="en-US" sz="2600" dirty="0"/>
              <a:t>(2 of 6)</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532501" y="1096845"/>
            <a:ext cx="11152188" cy="4576056"/>
          </a:xfrm>
        </p:spPr>
        <p:txBody>
          <a:bodyPr wrap="square" lIns="0" tIns="18000" rIns="0" bIns="18000" anchor="ctr" anchorCtr="0">
            <a:spAutoFit/>
          </a:bodyPr>
          <a:lstStyle/>
          <a:p>
            <a:pPr marL="0" indent="0">
              <a:spcBef>
                <a:spcPts val="600"/>
              </a:spcBef>
              <a:buNone/>
            </a:pPr>
            <a:r>
              <a:rPr lang="en-US" sz="2000" dirty="0">
                <a:solidFill>
                  <a:schemeClr val="tx1"/>
                </a:solidFill>
                <a:highlight>
                  <a:srgbClr val="FFFFFF"/>
                </a:highlight>
                <a:latin typeface="Consolas" panose="020B0609020204030204" pitchFamily="49" charset="0"/>
                <a:ea typeface="Courier New"/>
                <a:cs typeface="Courier New"/>
                <a:sym typeface="Courier New"/>
              </a:rPr>
              <a:t>$ cat hello.c</a:t>
            </a:r>
          </a:p>
          <a:p>
            <a:pPr marL="0" indent="0">
              <a:spcBef>
                <a:spcPts val="600"/>
              </a:spcBef>
              <a:buNone/>
            </a:pPr>
            <a:r>
              <a:rPr lang="en-US" sz="100" dirty="0">
                <a:solidFill>
                  <a:schemeClr val="tx1"/>
                </a:solidFill>
                <a:latin typeface="Consolas" panose="020B0609020204030204" pitchFamily="49" charset="0"/>
                <a:ea typeface="Courier New"/>
                <a:cs typeface="Courier New"/>
                <a:sym typeface="Courier New"/>
              </a:rPr>
              <a:t>hash</a:t>
            </a:r>
            <a:r>
              <a:rPr lang="en-US" sz="2000" dirty="0">
                <a:solidFill>
                  <a:schemeClr val="tx1"/>
                </a:solidFill>
                <a:latin typeface="Consolas" panose="020B0609020204030204" pitchFamily="49" charset="0"/>
                <a:ea typeface="Courier New"/>
                <a:cs typeface="Courier New"/>
                <a:sym typeface="Courier New"/>
              </a:rPr>
              <a:t> include &lt;stdio.h&gt;</a:t>
            </a:r>
          </a:p>
          <a:p>
            <a:pPr marL="0" indent="0">
              <a:spcBef>
                <a:spcPts val="600"/>
              </a:spcBef>
              <a:buNone/>
            </a:pPr>
            <a:r>
              <a:rPr lang="en-US" sz="2000" dirty="0">
                <a:solidFill>
                  <a:schemeClr val="tx1"/>
                </a:solidFill>
                <a:latin typeface="Consolas" panose="020B0609020204030204" pitchFamily="49" charset="0"/>
                <a:ea typeface="Courier New"/>
                <a:cs typeface="Courier New"/>
                <a:sym typeface="Courier New"/>
              </a:rPr>
              <a:t>void main() {</a:t>
            </a:r>
          </a:p>
          <a:p>
            <a:pPr marL="0" indent="0">
              <a:spcBef>
                <a:spcPts val="600"/>
              </a:spcBef>
              <a:buNone/>
            </a:pPr>
            <a:r>
              <a:rPr lang="en-US" sz="2000" dirty="0">
                <a:solidFill>
                  <a:schemeClr val="tx1"/>
                </a:solidFill>
                <a:latin typeface="Consolas" panose="020B0609020204030204" pitchFamily="49" charset="0"/>
                <a:ea typeface="Courier New"/>
                <a:cs typeface="Courier New"/>
                <a:sym typeface="Courier New"/>
              </a:rPr>
              <a:t>   printf("Hello, world\n");</a:t>
            </a:r>
          </a:p>
          <a:p>
            <a:pPr marL="0" indent="0">
              <a:spcBef>
                <a:spcPts val="600"/>
              </a:spcBef>
              <a:buNone/>
            </a:pPr>
            <a:r>
              <a:rPr lang="en-US" sz="2000" dirty="0">
                <a:solidFill>
                  <a:schemeClr val="tx1"/>
                </a:solidFill>
                <a:latin typeface="Consolas" panose="020B0609020204030204" pitchFamily="49" charset="0"/>
                <a:ea typeface="Courier New"/>
                <a:cs typeface="Courier New"/>
                <a:sym typeface="Courier New"/>
              </a:rPr>
              <a:t>}</a:t>
            </a:r>
          </a:p>
          <a:p>
            <a:pPr marL="0" indent="0">
              <a:spcBef>
                <a:spcPts val="600"/>
              </a:spcBef>
              <a:buNone/>
            </a:pPr>
            <a:r>
              <a:rPr lang="en-US" sz="2000" dirty="0">
                <a:solidFill>
                  <a:schemeClr val="tx1"/>
                </a:solidFill>
                <a:highlight>
                  <a:srgbClr val="FFFFFF"/>
                </a:highlight>
                <a:latin typeface="Consolas" panose="020B0609020204030204" pitchFamily="49" charset="0"/>
                <a:ea typeface="Courier New"/>
                <a:cs typeface="Courier New"/>
                <a:sym typeface="Courier New"/>
              </a:rPr>
              <a:t>$ gcc -o hello.pdf hello.c</a:t>
            </a:r>
          </a:p>
          <a:p>
            <a:pPr marL="0" indent="0">
              <a:spcBef>
                <a:spcPts val="600"/>
              </a:spcBef>
              <a:buNone/>
            </a:pPr>
            <a:endParaRPr lang="en-US" sz="2000" dirty="0">
              <a:solidFill>
                <a:schemeClr val="tx1"/>
              </a:solidFill>
              <a:highlight>
                <a:srgbClr val="FFFFFF"/>
              </a:highlight>
              <a:latin typeface="Consolas" panose="020B0609020204030204" pitchFamily="49" charset="0"/>
              <a:ea typeface="Courier New"/>
              <a:cs typeface="Courier New"/>
              <a:sym typeface="Courier New"/>
            </a:endParaRPr>
          </a:p>
          <a:p>
            <a:pPr marL="0" indent="0">
              <a:spcBef>
                <a:spcPts val="600"/>
              </a:spcBef>
              <a:buNone/>
            </a:pPr>
            <a:r>
              <a:rPr lang="en-US" sz="2000" dirty="0">
                <a:solidFill>
                  <a:schemeClr val="tx1"/>
                </a:solidFill>
                <a:highlight>
                  <a:srgbClr val="FFFFFF"/>
                </a:highlight>
                <a:latin typeface="Consolas" panose="020B0609020204030204" pitchFamily="49" charset="0"/>
                <a:ea typeface="Courier New"/>
                <a:cs typeface="Courier New"/>
                <a:sym typeface="Courier New"/>
              </a:rPr>
              <a:t>$ file hello.pdf</a:t>
            </a:r>
          </a:p>
          <a:p>
            <a:pPr marL="0" indent="0">
              <a:spcBef>
                <a:spcPts val="600"/>
              </a:spcBef>
              <a:buNone/>
            </a:pPr>
            <a:r>
              <a:rPr lang="en-US" sz="2000" dirty="0">
                <a:solidFill>
                  <a:schemeClr val="tx1"/>
                </a:solidFill>
                <a:latin typeface="Consolas" panose="020B0609020204030204" pitchFamily="49" charset="0"/>
                <a:ea typeface="Courier New"/>
                <a:cs typeface="Courier New"/>
                <a:sym typeface="Courier New"/>
              </a:rPr>
              <a:t>hello.pdf: </a:t>
            </a:r>
            <a:r>
              <a:rPr lang="en-US" sz="2000" spc="-550" dirty="0">
                <a:solidFill>
                  <a:schemeClr val="tx1"/>
                </a:solidFill>
                <a:latin typeface="Consolas" panose="020B0609020204030204" pitchFamily="49" charset="0"/>
                <a:ea typeface="Courier New"/>
                <a:cs typeface="Courier New"/>
                <a:sym typeface="Courier New"/>
              </a:rPr>
              <a:t>E L </a:t>
            </a:r>
            <a:r>
              <a:rPr lang="en-US" sz="2000" dirty="0">
                <a:solidFill>
                  <a:schemeClr val="tx1"/>
                </a:solidFill>
                <a:latin typeface="Consolas" panose="020B0609020204030204" pitchFamily="49" charset="0"/>
                <a:ea typeface="Courier New"/>
                <a:cs typeface="Courier New"/>
                <a:sym typeface="Courier New"/>
              </a:rPr>
              <a:t>F 64-bit </a:t>
            </a:r>
            <a:r>
              <a:rPr lang="en-US" sz="2000" spc="-550" dirty="0">
                <a:solidFill>
                  <a:schemeClr val="tx1"/>
                </a:solidFill>
                <a:latin typeface="Consolas" panose="020B0609020204030204" pitchFamily="49" charset="0"/>
                <a:ea typeface="Courier New"/>
                <a:cs typeface="Courier New"/>
                <a:sym typeface="Courier New"/>
              </a:rPr>
              <a:t>L S </a:t>
            </a:r>
            <a:r>
              <a:rPr lang="en-US" sz="2000" dirty="0">
                <a:solidFill>
                  <a:schemeClr val="tx1"/>
                </a:solidFill>
                <a:latin typeface="Consolas" panose="020B0609020204030204" pitchFamily="49" charset="0"/>
                <a:ea typeface="Courier New"/>
                <a:cs typeface="Courier New"/>
                <a:sym typeface="Courier New"/>
              </a:rPr>
              <a:t>B shared object, x86-64, version 1 (</a:t>
            </a:r>
            <a:r>
              <a:rPr lang="en-US" sz="2000" spc="-550" dirty="0">
                <a:solidFill>
                  <a:schemeClr val="tx1"/>
                </a:solidFill>
                <a:latin typeface="Consolas" panose="020B0609020204030204" pitchFamily="49" charset="0"/>
                <a:ea typeface="Courier New"/>
                <a:cs typeface="Courier New"/>
                <a:sym typeface="Courier New"/>
              </a:rPr>
              <a:t>S Y S </a:t>
            </a:r>
            <a:r>
              <a:rPr lang="en-US" sz="2000" dirty="0">
                <a:solidFill>
                  <a:schemeClr val="tx1"/>
                </a:solidFill>
                <a:latin typeface="Consolas" panose="020B0609020204030204" pitchFamily="49" charset="0"/>
                <a:ea typeface="Courier New"/>
                <a:cs typeface="Courier New"/>
                <a:sym typeface="Courier New"/>
              </a:rPr>
              <a:t>V) [...]</a:t>
            </a:r>
          </a:p>
          <a:p>
            <a:pPr marL="0" indent="0">
              <a:spcBef>
                <a:spcPts val="600"/>
              </a:spcBef>
              <a:buNone/>
            </a:pPr>
            <a:endParaRPr lang="en-US" sz="2000" dirty="0">
              <a:solidFill>
                <a:schemeClr val="tx1"/>
              </a:solidFill>
              <a:highlight>
                <a:srgbClr val="FFFFFF"/>
              </a:highlight>
              <a:latin typeface="Consolas" panose="020B0609020204030204" pitchFamily="49" charset="0"/>
              <a:ea typeface="Courier New"/>
              <a:cs typeface="Courier New"/>
              <a:sym typeface="Courier New"/>
            </a:endParaRPr>
          </a:p>
          <a:p>
            <a:pPr marL="0" indent="0">
              <a:spcBef>
                <a:spcPts val="600"/>
              </a:spcBef>
              <a:buNone/>
            </a:pPr>
            <a:r>
              <a:rPr lang="en-US" sz="2000" dirty="0">
                <a:solidFill>
                  <a:schemeClr val="tx1"/>
                </a:solidFill>
                <a:highlight>
                  <a:srgbClr val="FFFFFF"/>
                </a:highlight>
                <a:latin typeface="Consolas" panose="020B0609020204030204" pitchFamily="49" charset="0"/>
                <a:ea typeface="Courier New"/>
                <a:cs typeface="Courier New"/>
                <a:sym typeface="Courier New"/>
              </a:rPr>
              <a:t>$ ./hello.pdf</a:t>
            </a:r>
          </a:p>
          <a:p>
            <a:pPr marL="0" indent="0">
              <a:spcBef>
                <a:spcPts val="600"/>
              </a:spcBef>
              <a:buNone/>
            </a:pPr>
            <a:r>
              <a:rPr lang="en-US" sz="2000" dirty="0">
                <a:solidFill>
                  <a:schemeClr val="tx1"/>
                </a:solidFill>
                <a:latin typeface="Consolas" panose="020B0609020204030204" pitchFamily="49" charset="0"/>
                <a:ea typeface="Courier New"/>
                <a:cs typeface="Courier New"/>
                <a:sym typeface="Courier New"/>
              </a:rPr>
              <a:t>Hello, world</a:t>
            </a:r>
          </a:p>
        </p:txBody>
      </p:sp>
      <p:sp>
        <p:nvSpPr>
          <p:cNvPr id="3" name="Content Placeholder 2">
            <a:extLst>
              <a:ext uri="{FF2B5EF4-FFF2-40B4-BE49-F238E27FC236}">
                <a16:creationId xmlns:a16="http://schemas.microsoft.com/office/drawing/2014/main" id="{6A2466AE-694C-49AD-AB40-904133E69D28}"/>
              </a:ext>
            </a:extLst>
          </p:cNvPr>
          <p:cNvSpPr>
            <a:spLocks noGrp="1"/>
          </p:cNvSpPr>
          <p:nvPr>
            <p:ph sz="quarter" idx="14"/>
          </p:nvPr>
        </p:nvSpPr>
        <p:spPr>
          <a:xfrm>
            <a:off x="532500" y="6001290"/>
            <a:ext cx="11152188" cy="344128"/>
          </a:xfrm>
        </p:spPr>
        <p:txBody>
          <a:bodyPr wrap="square" lIns="0" tIns="18000" rIns="0" bIns="18000" anchor="ctr" anchorCtr="0">
            <a:spAutoFit/>
          </a:bodyPr>
          <a:lstStyle/>
          <a:p>
            <a:pPr marL="0" indent="0">
              <a:buNone/>
            </a:pPr>
            <a:r>
              <a:rPr lang="en-US" sz="2000" i="1" noProof="0" dirty="0"/>
              <a:t>How does the </a:t>
            </a:r>
            <a:r>
              <a:rPr lang="en-US" sz="2000" i="1" spc="-300" dirty="0"/>
              <a:t>O </a:t>
            </a:r>
            <a:r>
              <a:rPr lang="en-US" sz="2000" i="1" noProof="0" dirty="0"/>
              <a:t>S know `hello.pdf` is not really a </a:t>
            </a:r>
            <a:r>
              <a:rPr lang="en-US" sz="2000" i="1" spc="-300" dirty="0"/>
              <a:t>P D </a:t>
            </a:r>
            <a:r>
              <a:rPr lang="en-US" sz="2000" i="1" noProof="0" dirty="0"/>
              <a:t>F file?</a:t>
            </a:r>
          </a:p>
        </p:txBody>
      </p:sp>
      <p:graphicFrame>
        <p:nvGraphicFramePr>
          <p:cNvPr id="4" name="Object 3">
            <a:extLst>
              <a:ext uri="{FF2B5EF4-FFF2-40B4-BE49-F238E27FC236}">
                <a16:creationId xmlns:a16="http://schemas.microsoft.com/office/drawing/2014/main" id="{646800B6-FAAE-BAAC-0586-A6856E1C63C1}"/>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21566674"/>
              </p:ext>
            </p:extLst>
          </p:nvPr>
        </p:nvGraphicFramePr>
        <p:xfrm>
          <a:off x="512429" y="1569050"/>
          <a:ext cx="196277" cy="232375"/>
        </p:xfrm>
        <a:graphic>
          <a:graphicData uri="http://schemas.openxmlformats.org/presentationml/2006/ole">
            <mc:AlternateContent xmlns:mc="http://schemas.openxmlformats.org/markup-compatibility/2006">
              <mc:Choice xmlns:v="urn:schemas-microsoft-com:vml" Requires="v">
                <p:oleObj name="Equation" r:id="rId3" imgW="139680" imgH="164880" progId="Equation.DSMT4">
                  <p:embed/>
                </p:oleObj>
              </mc:Choice>
              <mc:Fallback>
                <p:oleObj name="Equation" r:id="rId3" imgW="139680" imgH="164880" progId="Equation.DSMT4">
                  <p:embed/>
                  <p:pic>
                    <p:nvPicPr>
                      <p:cNvPr id="6" name="Object 5">
                        <a:extLst>
                          <a:ext uri="{FF2B5EF4-FFF2-40B4-BE49-F238E27FC236}">
                            <a16:creationId xmlns:a16="http://schemas.microsoft.com/office/drawing/2014/main" id="{622F4A26-2153-DB00-1EFF-8F6F0E337ED0}"/>
                          </a:ext>
                          <a:ext uri="{C183D7F6-B498-43B3-948B-1728B52AA6E4}">
                            <adec:decorative xmlns:adec="http://schemas.microsoft.com/office/drawing/2017/decorative" val="1"/>
                          </a:ext>
                        </a:extLst>
                      </p:cNvPr>
                      <p:cNvPicPr/>
                      <p:nvPr/>
                    </p:nvPicPr>
                    <p:blipFill>
                      <a:blip r:embed="rId4"/>
                      <a:stretch>
                        <a:fillRect/>
                      </a:stretch>
                    </p:blipFill>
                    <p:spPr>
                      <a:xfrm>
                        <a:off x="512429" y="1569050"/>
                        <a:ext cx="196277" cy="232375"/>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958055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5" y="224534"/>
            <a:ext cx="11153087" cy="559572"/>
          </a:xfrm>
        </p:spPr>
        <p:txBody>
          <a:bodyPr wrap="square" lIns="0" tIns="18000" rIns="0" bIns="18000" anchor="ctr" anchorCtr="0">
            <a:spAutoFit/>
          </a:bodyPr>
          <a:lstStyle/>
          <a:p>
            <a:r>
              <a:rPr lang="en-US" sz="3400" dirty="0"/>
              <a:t>Answer to Quiz </a:t>
            </a:r>
            <a:r>
              <a:rPr lang="en-US" sz="2600" dirty="0"/>
              <a:t>(2 of 6)</a:t>
            </a:r>
          </a:p>
        </p:txBody>
      </p:sp>
      <p:sp>
        <p:nvSpPr>
          <p:cNvPr id="3" name="Content Placeholder 2">
            <a:extLst>
              <a:ext uri="{FF2B5EF4-FFF2-40B4-BE49-F238E27FC236}">
                <a16:creationId xmlns:a16="http://schemas.microsoft.com/office/drawing/2014/main" id="{415DE1BC-2878-44F1-A9F9-175CDF34D618}"/>
              </a:ext>
            </a:extLst>
          </p:cNvPr>
          <p:cNvSpPr>
            <a:spLocks noGrp="1"/>
          </p:cNvSpPr>
          <p:nvPr>
            <p:ph sz="quarter" idx="13"/>
          </p:nvPr>
        </p:nvSpPr>
        <p:spPr>
          <a:xfrm>
            <a:off x="522975" y="933692"/>
            <a:ext cx="11153087" cy="4206724"/>
          </a:xfrm>
        </p:spPr>
        <p:txBody>
          <a:bodyPr wrap="square" lIns="0" tIns="18000" rIns="0" bIns="18000" anchor="ctr" anchorCtr="0">
            <a:spAutoFit/>
          </a:bodyPr>
          <a:lstStyle/>
          <a:p>
            <a:pPr marL="0" indent="0">
              <a:spcBef>
                <a:spcPts val="600"/>
              </a:spcBef>
              <a:buNone/>
            </a:pPr>
            <a:r>
              <a:rPr lang="en-US" sz="1800" dirty="0">
                <a:solidFill>
                  <a:schemeClr val="tx1"/>
                </a:solidFill>
                <a:highlight>
                  <a:srgbClr val="FFFFFF"/>
                </a:highlight>
                <a:latin typeface="Consolas" panose="020B0609020204030204" pitchFamily="49" charset="0"/>
                <a:ea typeface="Courier New"/>
                <a:cs typeface="Courier New"/>
                <a:sym typeface="Courier New"/>
              </a:rPr>
              <a:t>$ cat hello.c</a:t>
            </a:r>
          </a:p>
          <a:p>
            <a:pPr marL="0" indent="0">
              <a:spcBef>
                <a:spcPts val="600"/>
              </a:spcBef>
              <a:buNone/>
            </a:pPr>
            <a:r>
              <a:rPr lang="en-US" sz="1800" dirty="0">
                <a:solidFill>
                  <a:schemeClr val="tx1"/>
                </a:solidFill>
                <a:latin typeface="Consolas" panose="020B0609020204030204" pitchFamily="49" charset="0"/>
                <a:ea typeface="Courier New"/>
                <a:cs typeface="Courier New"/>
                <a:sym typeface="Courier New"/>
              </a:rPr>
              <a:t>#include &lt;stdio.h&gt;</a:t>
            </a:r>
          </a:p>
          <a:p>
            <a:pPr marL="0" indent="0">
              <a:spcBef>
                <a:spcPts val="600"/>
              </a:spcBef>
              <a:buNone/>
            </a:pPr>
            <a:r>
              <a:rPr lang="en-US" sz="1800" dirty="0">
                <a:solidFill>
                  <a:schemeClr val="tx1"/>
                </a:solidFill>
                <a:latin typeface="Consolas" panose="020B0609020204030204" pitchFamily="49" charset="0"/>
                <a:ea typeface="Courier New"/>
                <a:cs typeface="Courier New"/>
                <a:sym typeface="Courier New"/>
              </a:rPr>
              <a:t>void main() {</a:t>
            </a:r>
          </a:p>
          <a:p>
            <a:pPr marL="0" indent="0">
              <a:spcBef>
                <a:spcPts val="600"/>
              </a:spcBef>
              <a:buNone/>
            </a:pPr>
            <a:r>
              <a:rPr lang="en-US" sz="1800" dirty="0">
                <a:solidFill>
                  <a:schemeClr val="tx1"/>
                </a:solidFill>
                <a:latin typeface="Consolas" panose="020B0609020204030204" pitchFamily="49" charset="0"/>
                <a:ea typeface="Courier New"/>
                <a:cs typeface="Courier New"/>
                <a:sym typeface="Courier New"/>
              </a:rPr>
              <a:t>   printf("Hello, world\n");</a:t>
            </a:r>
          </a:p>
          <a:p>
            <a:pPr marL="0" indent="0">
              <a:spcBef>
                <a:spcPts val="600"/>
              </a:spcBef>
              <a:buNone/>
            </a:pPr>
            <a:r>
              <a:rPr lang="en-US" sz="1800" dirty="0">
                <a:solidFill>
                  <a:schemeClr val="tx1"/>
                </a:solidFill>
                <a:latin typeface="Consolas" panose="020B0609020204030204" pitchFamily="49" charset="0"/>
                <a:ea typeface="Courier New"/>
                <a:cs typeface="Courier New"/>
                <a:sym typeface="Courier New"/>
              </a:rPr>
              <a:t>}</a:t>
            </a:r>
          </a:p>
          <a:p>
            <a:pPr marL="0" indent="0">
              <a:spcBef>
                <a:spcPts val="600"/>
              </a:spcBef>
              <a:buNone/>
            </a:pPr>
            <a:r>
              <a:rPr lang="en-US" sz="1800" dirty="0">
                <a:solidFill>
                  <a:schemeClr val="tx1"/>
                </a:solidFill>
                <a:highlight>
                  <a:srgbClr val="FFFFFF"/>
                </a:highlight>
                <a:latin typeface="Consolas" panose="020B0609020204030204" pitchFamily="49" charset="0"/>
                <a:ea typeface="Courier New"/>
                <a:cs typeface="Courier New"/>
                <a:sym typeface="Courier New"/>
              </a:rPr>
              <a:t>$ gcc -o hello.pdf hello.c</a:t>
            </a:r>
          </a:p>
          <a:p>
            <a:pPr marL="0" indent="0">
              <a:spcBef>
                <a:spcPts val="600"/>
              </a:spcBef>
              <a:buNone/>
            </a:pPr>
            <a:endParaRPr lang="en-US" sz="1800" dirty="0">
              <a:solidFill>
                <a:schemeClr val="tx1"/>
              </a:solidFill>
              <a:highlight>
                <a:srgbClr val="FFFFFF"/>
              </a:highlight>
              <a:latin typeface="Consolas" panose="020B0609020204030204" pitchFamily="49" charset="0"/>
              <a:ea typeface="Courier New"/>
              <a:cs typeface="Courier New"/>
              <a:sym typeface="Courier New"/>
            </a:endParaRPr>
          </a:p>
          <a:p>
            <a:pPr marL="0" indent="0">
              <a:spcBef>
                <a:spcPts val="600"/>
              </a:spcBef>
              <a:buNone/>
            </a:pPr>
            <a:r>
              <a:rPr lang="en-US" sz="1800" dirty="0">
                <a:solidFill>
                  <a:schemeClr val="tx1"/>
                </a:solidFill>
                <a:highlight>
                  <a:srgbClr val="FFFFFF"/>
                </a:highlight>
                <a:latin typeface="Consolas" panose="020B0609020204030204" pitchFamily="49" charset="0"/>
                <a:ea typeface="Courier New"/>
                <a:cs typeface="Courier New"/>
                <a:sym typeface="Courier New"/>
              </a:rPr>
              <a:t>$ file hello.pdf</a:t>
            </a:r>
          </a:p>
          <a:p>
            <a:pPr marL="0" indent="0">
              <a:spcBef>
                <a:spcPts val="600"/>
              </a:spcBef>
              <a:buNone/>
            </a:pPr>
            <a:r>
              <a:rPr lang="en-US" sz="1800" dirty="0">
                <a:solidFill>
                  <a:schemeClr val="tx1"/>
                </a:solidFill>
                <a:latin typeface="Consolas" panose="020B0609020204030204" pitchFamily="49" charset="0"/>
                <a:ea typeface="Courier New"/>
                <a:cs typeface="Courier New"/>
                <a:sym typeface="Courier New"/>
              </a:rPr>
              <a:t>hello.pdf: </a:t>
            </a:r>
            <a:r>
              <a:rPr lang="en-US" sz="1800" spc="-500" dirty="0">
                <a:solidFill>
                  <a:schemeClr val="tx1"/>
                </a:solidFill>
                <a:latin typeface="Consolas" panose="020B0609020204030204" pitchFamily="49" charset="0"/>
                <a:ea typeface="Courier New"/>
                <a:cs typeface="Courier New"/>
                <a:sym typeface="Courier New"/>
              </a:rPr>
              <a:t>E L </a:t>
            </a:r>
            <a:r>
              <a:rPr lang="en-US" sz="1800" dirty="0">
                <a:solidFill>
                  <a:schemeClr val="tx1"/>
                </a:solidFill>
                <a:latin typeface="Consolas" panose="020B0609020204030204" pitchFamily="49" charset="0"/>
                <a:ea typeface="Courier New"/>
                <a:cs typeface="Courier New"/>
                <a:sym typeface="Courier New"/>
              </a:rPr>
              <a:t>F 64-bit </a:t>
            </a:r>
            <a:r>
              <a:rPr lang="en-US" sz="1800" spc="-500" dirty="0">
                <a:solidFill>
                  <a:schemeClr val="tx1"/>
                </a:solidFill>
                <a:latin typeface="Consolas" panose="020B0609020204030204" pitchFamily="49" charset="0"/>
                <a:ea typeface="Courier New"/>
                <a:cs typeface="Courier New"/>
                <a:sym typeface="Courier New"/>
              </a:rPr>
              <a:t>L S </a:t>
            </a:r>
            <a:r>
              <a:rPr lang="en-US" sz="1800" dirty="0">
                <a:solidFill>
                  <a:schemeClr val="tx1"/>
                </a:solidFill>
                <a:latin typeface="Consolas" panose="020B0609020204030204" pitchFamily="49" charset="0"/>
                <a:ea typeface="Courier New"/>
                <a:cs typeface="Courier New"/>
                <a:sym typeface="Courier New"/>
              </a:rPr>
              <a:t>B shared object, x86-64, version 1 (</a:t>
            </a:r>
            <a:r>
              <a:rPr lang="en-US" sz="1800" spc="-500" dirty="0">
                <a:solidFill>
                  <a:schemeClr val="tx1"/>
                </a:solidFill>
                <a:latin typeface="Consolas" panose="020B0609020204030204" pitchFamily="49" charset="0"/>
                <a:ea typeface="Courier New"/>
                <a:cs typeface="Courier New"/>
                <a:sym typeface="Courier New"/>
              </a:rPr>
              <a:t>S Y S </a:t>
            </a:r>
            <a:r>
              <a:rPr lang="en-US" sz="1800" dirty="0">
                <a:solidFill>
                  <a:schemeClr val="tx1"/>
                </a:solidFill>
                <a:latin typeface="Consolas" panose="020B0609020204030204" pitchFamily="49" charset="0"/>
                <a:ea typeface="Courier New"/>
                <a:cs typeface="Courier New"/>
                <a:sym typeface="Courier New"/>
              </a:rPr>
              <a:t>V) [...]</a:t>
            </a:r>
          </a:p>
          <a:p>
            <a:pPr marL="0" indent="0">
              <a:spcBef>
                <a:spcPts val="600"/>
              </a:spcBef>
              <a:buNone/>
            </a:pPr>
            <a:endParaRPr lang="en-US" sz="1800" dirty="0">
              <a:solidFill>
                <a:schemeClr val="tx1"/>
              </a:solidFill>
              <a:highlight>
                <a:srgbClr val="FFFFFF"/>
              </a:highlight>
              <a:latin typeface="Consolas" panose="020B0609020204030204" pitchFamily="49" charset="0"/>
              <a:ea typeface="Courier New"/>
              <a:cs typeface="Courier New"/>
              <a:sym typeface="Courier New"/>
            </a:endParaRPr>
          </a:p>
          <a:p>
            <a:pPr marL="0" indent="0">
              <a:spcBef>
                <a:spcPts val="600"/>
              </a:spcBef>
              <a:buNone/>
            </a:pPr>
            <a:r>
              <a:rPr lang="en-US" sz="1800" dirty="0">
                <a:solidFill>
                  <a:schemeClr val="tx1"/>
                </a:solidFill>
                <a:highlight>
                  <a:srgbClr val="FFFFFF"/>
                </a:highlight>
                <a:latin typeface="Consolas" panose="020B0609020204030204" pitchFamily="49" charset="0"/>
                <a:ea typeface="Courier New"/>
                <a:cs typeface="Courier New"/>
                <a:sym typeface="Courier New"/>
              </a:rPr>
              <a:t>$ ./hello</a:t>
            </a:r>
            <a:r>
              <a:rPr kumimoji="0" lang="en-US" sz="1800" b="0" i="0" u="none" strike="noStrike" kern="0" cap="none" spc="0" normalizeH="0" baseline="0" noProof="0" dirty="0">
                <a:ln>
                  <a:noFill/>
                </a:ln>
                <a:solidFill>
                  <a:srgbClr val="000000"/>
                </a:solidFill>
                <a:effectLst/>
                <a:highlight>
                  <a:srgbClr val="FFFFFF"/>
                </a:highlight>
                <a:uLnTx/>
                <a:uFillTx/>
                <a:latin typeface="Consolas" panose="020B0609020204030204" pitchFamily="49" charset="0"/>
                <a:ea typeface="Courier New"/>
                <a:cs typeface="Courier New"/>
                <a:sym typeface="Courier New"/>
              </a:rPr>
              <a:t>.</a:t>
            </a:r>
            <a:r>
              <a:rPr lang="en-US" sz="1800" dirty="0">
                <a:solidFill>
                  <a:schemeClr val="tx1"/>
                </a:solidFill>
                <a:highlight>
                  <a:srgbClr val="FFFFFF"/>
                </a:highlight>
                <a:latin typeface="Consolas" panose="020B0609020204030204" pitchFamily="49" charset="0"/>
                <a:ea typeface="Courier New"/>
                <a:cs typeface="Courier New"/>
                <a:sym typeface="Courier New"/>
              </a:rPr>
              <a:t>pdf</a:t>
            </a:r>
          </a:p>
          <a:p>
            <a:pPr marL="0" indent="0">
              <a:spcBef>
                <a:spcPts val="600"/>
              </a:spcBef>
              <a:buNone/>
            </a:pPr>
            <a:r>
              <a:rPr lang="en-US" sz="1800" dirty="0">
                <a:solidFill>
                  <a:schemeClr val="tx1"/>
                </a:solidFill>
                <a:latin typeface="Consolas" panose="020B0609020204030204" pitchFamily="49" charset="0"/>
                <a:ea typeface="Courier New"/>
                <a:cs typeface="Courier New"/>
                <a:sym typeface="Courier New"/>
              </a:rPr>
              <a:t>Hello, world</a:t>
            </a:r>
            <a:endParaRPr lang="en-US" sz="1800" i="1" dirty="0">
              <a:solidFill>
                <a:schemeClr val="tx1"/>
              </a:solidFill>
              <a:latin typeface="Consolas" panose="020B0609020204030204" pitchFamily="49" charset="0"/>
            </a:endParaRP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31603" y="5256184"/>
            <a:ext cx="11153087" cy="313350"/>
          </a:xfrm>
        </p:spPr>
        <p:txBody>
          <a:bodyPr wrap="square" lIns="0" tIns="18000" rIns="0" bIns="18000" anchor="ctr" anchorCtr="0">
            <a:spAutoFit/>
          </a:bodyPr>
          <a:lstStyle/>
          <a:p>
            <a:pPr marL="0" indent="0">
              <a:buNone/>
            </a:pPr>
            <a:r>
              <a:rPr lang="en-US" sz="1800" i="1" dirty="0"/>
              <a:t>Q: How does the </a:t>
            </a:r>
            <a:r>
              <a:rPr lang="en-US" sz="1800" i="1" spc="-300" dirty="0"/>
              <a:t>O </a:t>
            </a:r>
            <a:r>
              <a:rPr lang="en-US" sz="1800" i="1" dirty="0"/>
              <a:t>S know `hello.pdf` is not really a </a:t>
            </a:r>
            <a:r>
              <a:rPr lang="en-US" sz="1800" i="1" spc="-300" dirty="0"/>
              <a:t>P D </a:t>
            </a:r>
            <a:r>
              <a:rPr lang="en-US" sz="1800" i="1" dirty="0"/>
              <a:t>F file?</a:t>
            </a:r>
          </a:p>
        </p:txBody>
      </p:sp>
      <p:sp>
        <p:nvSpPr>
          <p:cNvPr id="7" name="Content Placeholder 6">
            <a:extLst>
              <a:ext uri="{FF2B5EF4-FFF2-40B4-BE49-F238E27FC236}">
                <a16:creationId xmlns:a16="http://schemas.microsoft.com/office/drawing/2014/main" id="{056A7C67-C650-2BE3-7B22-BF694C71B0E9}"/>
              </a:ext>
            </a:extLst>
          </p:cNvPr>
          <p:cNvSpPr>
            <a:spLocks noGrp="1"/>
          </p:cNvSpPr>
          <p:nvPr>
            <p:ph sz="quarter" idx="17"/>
          </p:nvPr>
        </p:nvSpPr>
        <p:spPr>
          <a:xfrm>
            <a:off x="522975" y="5754683"/>
            <a:ext cx="11153087" cy="590349"/>
          </a:xfrm>
        </p:spPr>
        <p:txBody>
          <a:bodyPr wrap="square" lIns="0" tIns="18000" rIns="0" bIns="18000" anchor="ctr" anchorCtr="0">
            <a:spAutoFit/>
          </a:bodyPr>
          <a:lstStyle/>
          <a:p>
            <a:pPr marL="0" indent="0">
              <a:buNone/>
            </a:pPr>
            <a:r>
              <a:rPr lang="en-US" sz="1800" i="1" dirty="0"/>
              <a:t>A: It doesn’t but if you try to execute it and it is a valid executable, it will be started and run. Of course, Acrobat will recognize it as an invalid file.</a:t>
            </a:r>
          </a:p>
        </p:txBody>
      </p:sp>
    </p:spTree>
    <p:extLst>
      <p:ext uri="{BB962C8B-B14F-4D97-AF65-F5344CB8AC3E}">
        <p14:creationId xmlns:p14="http://schemas.microsoft.com/office/powerpoint/2010/main" val="2932450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24608"/>
            <a:ext cx="11153086" cy="559572"/>
          </a:xfrm>
        </p:spPr>
        <p:txBody>
          <a:bodyPr wrap="square" lIns="0" tIns="18000" rIns="0" bIns="18000" anchor="ctr" anchorCtr="0">
            <a:spAutoFit/>
          </a:bodyPr>
          <a:lstStyle/>
          <a:p>
            <a:r>
              <a:rPr lang="en-US" sz="3400" noProof="0" dirty="0"/>
              <a:t>File Types</a:t>
            </a:r>
          </a:p>
        </p:txBody>
      </p:sp>
      <p:pic>
        <p:nvPicPr>
          <p:cNvPr id="5" name="Picture 4" descr="The figure consists of two parts labeled (a) and (b) that illustrate an executable file and an archive.&#10;Long description is available in notes, press F6">
            <a:extLst>
              <a:ext uri="{FF2B5EF4-FFF2-40B4-BE49-F238E27FC236}">
                <a16:creationId xmlns:a16="http://schemas.microsoft.com/office/drawing/2014/main" id="{513FE2BC-3016-C812-1B08-79D0D8DC5E49}"/>
              </a:ext>
            </a:extLst>
          </p:cNvPr>
          <p:cNvPicPr>
            <a:picLocks noChangeAspect="1"/>
          </p:cNvPicPr>
          <p:nvPr/>
        </p:nvPicPr>
        <p:blipFill>
          <a:blip r:embed="rId3"/>
          <a:srcRect/>
          <a:stretch/>
        </p:blipFill>
        <p:spPr>
          <a:xfrm>
            <a:off x="3574434" y="1090185"/>
            <a:ext cx="5060385" cy="4639528"/>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699794" y="5951187"/>
            <a:ext cx="4809704" cy="313350"/>
          </a:xfrm>
        </p:spPr>
        <p:txBody>
          <a:bodyPr wrap="square" lIns="0" tIns="18000" rIns="0" bIns="18000" anchor="ctr" anchorCtr="0">
            <a:spAutoFit/>
          </a:bodyPr>
          <a:lstStyle/>
          <a:p>
            <a:pPr marL="0" indent="0">
              <a:spcBef>
                <a:spcPts val="600"/>
              </a:spcBef>
              <a:buNone/>
            </a:pPr>
            <a:r>
              <a:rPr lang="en-US" sz="1800" dirty="0"/>
              <a:t>Figure 4.3 (a) An executable file. (b) An archive</a:t>
            </a:r>
          </a:p>
        </p:txBody>
      </p:sp>
    </p:spTree>
    <p:extLst>
      <p:ext uri="{BB962C8B-B14F-4D97-AF65-F5344CB8AC3E}">
        <p14:creationId xmlns:p14="http://schemas.microsoft.com/office/powerpoint/2010/main" val="2210253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24608"/>
            <a:ext cx="11153086" cy="559572"/>
          </a:xfrm>
        </p:spPr>
        <p:txBody>
          <a:bodyPr wrap="square" lIns="0" tIns="18000" rIns="0" bIns="18000" anchor="ctr" anchorCtr="0">
            <a:spAutoFit/>
          </a:bodyPr>
          <a:lstStyle/>
          <a:p>
            <a:r>
              <a:rPr lang="en-US" sz="3400" noProof="0" dirty="0"/>
              <a:t>File Attributes (1)</a:t>
            </a:r>
          </a:p>
        </p:txBody>
      </p:sp>
      <p:graphicFrame>
        <p:nvGraphicFramePr>
          <p:cNvPr id="3" name="Table 3">
            <a:extLst>
              <a:ext uri="{FF2B5EF4-FFF2-40B4-BE49-F238E27FC236}">
                <a16:creationId xmlns:a16="http://schemas.microsoft.com/office/drawing/2014/main" id="{0022F810-52D3-0F4C-E6FE-A9A2096FE0E9}"/>
              </a:ext>
            </a:extLst>
          </p:cNvPr>
          <p:cNvGraphicFramePr>
            <a:graphicFrameLocks noGrp="1"/>
          </p:cNvGraphicFramePr>
          <p:nvPr>
            <p:extLst>
              <p:ext uri="{D42A27DB-BD31-4B8C-83A1-F6EECF244321}">
                <p14:modId xmlns:p14="http://schemas.microsoft.com/office/powerpoint/2010/main" val="364480448"/>
              </p:ext>
            </p:extLst>
          </p:nvPr>
        </p:nvGraphicFramePr>
        <p:xfrm>
          <a:off x="2496624" y="1644650"/>
          <a:ext cx="7219950" cy="3688190"/>
        </p:xfrm>
        <a:graphic>
          <a:graphicData uri="http://schemas.openxmlformats.org/drawingml/2006/table">
            <a:tbl>
              <a:tblPr firstRow="1" bandRow="1">
                <a:tableStyleId>{40F9630F-82C1-40B7-BC3A-925EFCFF5E92}</a:tableStyleId>
              </a:tblPr>
              <a:tblGrid>
                <a:gridCol w="2081123">
                  <a:extLst>
                    <a:ext uri="{9D8B030D-6E8A-4147-A177-3AD203B41FA5}">
                      <a16:colId xmlns:a16="http://schemas.microsoft.com/office/drawing/2014/main" val="169885446"/>
                    </a:ext>
                  </a:extLst>
                </a:gridCol>
                <a:gridCol w="5138827">
                  <a:extLst>
                    <a:ext uri="{9D8B030D-6E8A-4147-A177-3AD203B41FA5}">
                      <a16:colId xmlns:a16="http://schemas.microsoft.com/office/drawing/2014/main" val="3052483823"/>
                    </a:ext>
                  </a:extLst>
                </a:gridCol>
              </a:tblGrid>
              <a:tr h="313985">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dirty="0">
                          <a:solidFill>
                            <a:schemeClr val="tx1"/>
                          </a:solidFill>
                        </a:rPr>
                        <a:t>Attribute</a:t>
                      </a:r>
                      <a:endParaRPr sz="16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dirty="0">
                          <a:solidFill>
                            <a:schemeClr val="tx1"/>
                          </a:solidFill>
                        </a:rPr>
                        <a:t>Meaning</a:t>
                      </a:r>
                      <a:endParaRPr sz="16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363226"/>
                  </a:ext>
                </a:extLst>
              </a:tr>
              <a:tr h="31398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Protection </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Who can access the file and in what way </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869609"/>
                  </a:ext>
                </a:extLst>
              </a:tr>
              <a:tr h="31398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Password </a:t>
                      </a:r>
                      <a:endParaRPr sz="160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Password needed to access the file </a:t>
                      </a:r>
                      <a:endParaRPr sz="160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5587716"/>
                  </a:ext>
                </a:extLst>
              </a:tr>
              <a:tr h="31398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Creator</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spc="-200" baseline="0" dirty="0"/>
                        <a:t>I </a:t>
                      </a:r>
                      <a:r>
                        <a:rPr lang="en-US" sz="1600" u="none" strike="noStrike" cap="none" dirty="0"/>
                        <a:t>D of the person who created the file </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0584897"/>
                  </a:ext>
                </a:extLst>
              </a:tr>
              <a:tr h="31398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Owner </a:t>
                      </a:r>
                      <a:endParaRPr sz="160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Current owner </a:t>
                      </a:r>
                      <a:endParaRPr sz="160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6549303"/>
                  </a:ext>
                </a:extLst>
              </a:tr>
              <a:tr h="31398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Read-only flag </a:t>
                      </a:r>
                      <a:endParaRPr sz="160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0 for read/write; 1 for read only </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6141811"/>
                  </a:ext>
                </a:extLst>
              </a:tr>
              <a:tr h="31398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Hidden flag </a:t>
                      </a:r>
                      <a:endParaRPr sz="160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0 for normal; 1 for do not display in listings </a:t>
                      </a:r>
                      <a:endParaRPr sz="160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3265425"/>
                  </a:ext>
                </a:extLst>
              </a:tr>
              <a:tr h="31398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System flag </a:t>
                      </a:r>
                      <a:endParaRPr sz="160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0 for normal files; 1 for system file </a:t>
                      </a:r>
                      <a:endParaRPr sz="160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3261910"/>
                  </a:ext>
                </a:extLst>
              </a:tr>
              <a:tr h="31398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Archive flag </a:t>
                      </a:r>
                      <a:endParaRPr sz="160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0 for has been backed up; 1 for needs to be backed up </a:t>
                      </a:r>
                      <a:endParaRPr sz="160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2173576"/>
                  </a:ext>
                </a:extLst>
              </a:tr>
              <a:tr h="31398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A</a:t>
                      </a:r>
                      <a:r>
                        <a:rPr lang="en-US" sz="1600" u="none" strike="noStrike" cap="none" spc="-200" baseline="0" dirty="0"/>
                        <a:t> S C I</a:t>
                      </a:r>
                      <a:r>
                        <a:rPr lang="en-US" sz="1600" u="none" strike="noStrike" cap="none" dirty="0"/>
                        <a:t> I/binary flag </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0 for </a:t>
                      </a:r>
                      <a:r>
                        <a:rPr lang="en-US" sz="1600" u="none" strike="noStrike" cap="none" spc="-200" baseline="0" dirty="0"/>
                        <a:t>A S C I </a:t>
                      </a:r>
                      <a:r>
                        <a:rPr lang="en-US" sz="1600" u="none" strike="noStrike" cap="none" dirty="0" err="1"/>
                        <a:t>I</a:t>
                      </a:r>
                      <a:r>
                        <a:rPr lang="en-US" sz="1600" u="none" strike="noStrike" cap="none" dirty="0"/>
                        <a:t> file; 1 for binary file</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0011671"/>
                  </a:ext>
                </a:extLst>
              </a:tr>
              <a:tr h="31398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Random access flag</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0 for sequential access only; 1 for random access </a:t>
                      </a:r>
                      <a:endParaRPr sz="16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3934666"/>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4097291" y="5795914"/>
            <a:ext cx="4014711" cy="313350"/>
          </a:xfrm>
        </p:spPr>
        <p:txBody>
          <a:bodyPr wrap="square" lIns="0" tIns="18000" rIns="0" bIns="18000" anchor="ctr" anchorCtr="0">
            <a:spAutoFit/>
          </a:bodyPr>
          <a:lstStyle/>
          <a:p>
            <a:pPr marL="0" indent="0">
              <a:spcBef>
                <a:spcPts val="600"/>
              </a:spcBef>
              <a:buNone/>
            </a:pPr>
            <a:r>
              <a:rPr lang="en-US" sz="1800" dirty="0"/>
              <a:t>Figure 4.5 Some possible file attributes.</a:t>
            </a:r>
          </a:p>
        </p:txBody>
      </p:sp>
    </p:spTree>
    <p:extLst>
      <p:ext uri="{BB962C8B-B14F-4D97-AF65-F5344CB8AC3E}">
        <p14:creationId xmlns:p14="http://schemas.microsoft.com/office/powerpoint/2010/main" val="2340615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876" y="227320"/>
            <a:ext cx="11152187" cy="559572"/>
          </a:xfrm>
        </p:spPr>
        <p:txBody>
          <a:bodyPr wrap="square" lIns="0" tIns="18000" rIns="0" bIns="18000" anchor="ctr" anchorCtr="0">
            <a:spAutoFit/>
          </a:bodyPr>
          <a:lstStyle/>
          <a:p>
            <a:r>
              <a:rPr lang="en-US" sz="3400" dirty="0"/>
              <a:t>File Systems (1)</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3403" y="1093468"/>
            <a:ext cx="11152827" cy="2421620"/>
          </a:xfrm>
        </p:spPr>
        <p:txBody>
          <a:bodyPr wrap="square" lIns="0" tIns="18000" rIns="0" bIns="18000" anchor="ctr" anchorCtr="0">
            <a:spAutoFit/>
          </a:bodyPr>
          <a:lstStyle/>
          <a:p>
            <a:pPr marL="0" indent="0">
              <a:spcBef>
                <a:spcPts val="600"/>
              </a:spcBef>
              <a:buNone/>
            </a:pPr>
            <a:r>
              <a:rPr lang="en-US" sz="2800" dirty="0"/>
              <a:t>Three essential requirements for long-term information storage:</a:t>
            </a:r>
          </a:p>
          <a:p>
            <a:pPr marL="944118" lvl="1" indent="-457200">
              <a:buFont typeface="+mj-lt"/>
              <a:buAutoNum type="arabicPeriod"/>
            </a:pPr>
            <a:r>
              <a:rPr lang="en-US" sz="2800" dirty="0"/>
              <a:t>It must be possible to store a very large amount of information</a:t>
            </a:r>
          </a:p>
          <a:p>
            <a:pPr marL="944118" lvl="1" indent="-457200">
              <a:buFont typeface="+mj-lt"/>
              <a:buAutoNum type="arabicPeriod"/>
            </a:pPr>
            <a:r>
              <a:rPr lang="en-US" sz="2800" dirty="0"/>
              <a:t>Information must survive termination of process using it</a:t>
            </a:r>
          </a:p>
          <a:p>
            <a:pPr marL="944118" lvl="1" indent="-457200">
              <a:buFont typeface="+mj-lt"/>
              <a:buAutoNum type="arabicPeriod"/>
            </a:pPr>
            <a:r>
              <a:rPr lang="en-US" sz="2800" dirty="0"/>
              <a:t>Multiple processes must be able to access information concurrently</a:t>
            </a:r>
          </a:p>
        </p:txBody>
      </p:sp>
    </p:spTree>
    <p:extLst>
      <p:ext uri="{BB962C8B-B14F-4D97-AF65-F5344CB8AC3E}">
        <p14:creationId xmlns:p14="http://schemas.microsoft.com/office/powerpoint/2010/main" val="1176315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24608"/>
            <a:ext cx="11153086" cy="559572"/>
          </a:xfrm>
        </p:spPr>
        <p:txBody>
          <a:bodyPr wrap="square" lIns="0" tIns="18000" rIns="0" bIns="18000" anchor="ctr" anchorCtr="0">
            <a:spAutoFit/>
          </a:bodyPr>
          <a:lstStyle/>
          <a:p>
            <a:r>
              <a:rPr lang="en-US" sz="3400" noProof="0" dirty="0"/>
              <a:t>File Attributes (2)</a:t>
            </a:r>
          </a:p>
        </p:txBody>
      </p:sp>
      <p:graphicFrame>
        <p:nvGraphicFramePr>
          <p:cNvPr id="3" name="Table 3">
            <a:extLst>
              <a:ext uri="{FF2B5EF4-FFF2-40B4-BE49-F238E27FC236}">
                <a16:creationId xmlns:a16="http://schemas.microsoft.com/office/drawing/2014/main" id="{0022F810-52D3-0F4C-E6FE-A9A2096FE0E9}"/>
              </a:ext>
            </a:extLst>
          </p:cNvPr>
          <p:cNvGraphicFramePr>
            <a:graphicFrameLocks noGrp="1"/>
          </p:cNvGraphicFramePr>
          <p:nvPr>
            <p:extLst>
              <p:ext uri="{D42A27DB-BD31-4B8C-83A1-F6EECF244321}">
                <p14:modId xmlns:p14="http://schemas.microsoft.com/office/powerpoint/2010/main" val="4275328076"/>
              </p:ext>
            </p:extLst>
          </p:nvPr>
        </p:nvGraphicFramePr>
        <p:xfrm>
          <a:off x="2488002" y="1644650"/>
          <a:ext cx="7219950" cy="3688190"/>
        </p:xfrm>
        <a:graphic>
          <a:graphicData uri="http://schemas.openxmlformats.org/drawingml/2006/table">
            <a:tbl>
              <a:tblPr firstRow="1" bandRow="1">
                <a:tableStyleId>{40F9630F-82C1-40B7-BC3A-925EFCFF5E92}</a:tableStyleId>
              </a:tblPr>
              <a:tblGrid>
                <a:gridCol w="1986232">
                  <a:extLst>
                    <a:ext uri="{9D8B030D-6E8A-4147-A177-3AD203B41FA5}">
                      <a16:colId xmlns:a16="http://schemas.microsoft.com/office/drawing/2014/main" val="169885446"/>
                    </a:ext>
                  </a:extLst>
                </a:gridCol>
                <a:gridCol w="5233718">
                  <a:extLst>
                    <a:ext uri="{9D8B030D-6E8A-4147-A177-3AD203B41FA5}">
                      <a16:colId xmlns:a16="http://schemas.microsoft.com/office/drawing/2014/main" val="3052483823"/>
                    </a:ext>
                  </a:extLst>
                </a:gridCol>
              </a:tblGrid>
              <a:tr h="313985">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dirty="0">
                          <a:solidFill>
                            <a:schemeClr val="tx1"/>
                          </a:solidFill>
                        </a:rPr>
                        <a:t>Attribute</a:t>
                      </a:r>
                      <a:endParaRPr sz="16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u="none" strike="noStrike" cap="none" dirty="0">
                          <a:solidFill>
                            <a:schemeClr val="tx1"/>
                          </a:solidFill>
                        </a:rPr>
                        <a:t>Meaning</a:t>
                      </a:r>
                      <a:endParaRPr sz="16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363226"/>
                  </a:ext>
                </a:extLst>
              </a:tr>
              <a:tr h="31398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Temporary flag </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0 for normal; 1 for delete file on process exit </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869609"/>
                  </a:ext>
                </a:extLst>
              </a:tr>
              <a:tr h="31398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Lock flags </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0 for unlocked; nonzero for locked </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5587716"/>
                  </a:ext>
                </a:extLst>
              </a:tr>
              <a:tr h="31398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Record length </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Number of bytes in a record </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0584897"/>
                  </a:ext>
                </a:extLst>
              </a:tr>
              <a:tr h="31398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Key position </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Offset of the key within each record </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6549303"/>
                  </a:ext>
                </a:extLst>
              </a:tr>
              <a:tr h="31398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Key length </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Number of bytes in the key field </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6141811"/>
                  </a:ext>
                </a:extLst>
              </a:tr>
              <a:tr h="31398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Creation time </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Date and time the file was created </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3265425"/>
                  </a:ext>
                </a:extLst>
              </a:tr>
              <a:tr h="31398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Time of last access </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Date and time the file was last accessed </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3261910"/>
                  </a:ext>
                </a:extLst>
              </a:tr>
              <a:tr h="31398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Time of last change </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Date and time the file was last changed </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2173576"/>
                  </a:ext>
                </a:extLst>
              </a:tr>
              <a:tr h="31398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Current size </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Number of bytes in the file </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0011671"/>
                  </a:ext>
                </a:extLst>
              </a:tr>
              <a:tr h="31398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t>Maximum size </a:t>
                      </a:r>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t>Number of bytes the file may grow to </a:t>
                      </a:r>
                      <a:endParaRPr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3934666"/>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448194" y="5951187"/>
            <a:ext cx="5312905" cy="313350"/>
          </a:xfrm>
        </p:spPr>
        <p:txBody>
          <a:bodyPr wrap="square" lIns="0" tIns="18000" rIns="0" bIns="18000" anchor="ctr" anchorCtr="0">
            <a:spAutoFit/>
          </a:bodyPr>
          <a:lstStyle/>
          <a:p>
            <a:pPr marL="0" indent="0">
              <a:spcBef>
                <a:spcPts val="600"/>
              </a:spcBef>
              <a:buNone/>
            </a:pPr>
            <a:r>
              <a:rPr lang="en-US" sz="1800" dirty="0"/>
              <a:t>Figure 4.5 Some possible file attributes. </a:t>
            </a:r>
          </a:p>
        </p:txBody>
      </p:sp>
    </p:spTree>
    <p:extLst>
      <p:ext uri="{BB962C8B-B14F-4D97-AF65-F5344CB8AC3E}">
        <p14:creationId xmlns:p14="http://schemas.microsoft.com/office/powerpoint/2010/main" val="3147751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876" y="236096"/>
            <a:ext cx="11152187" cy="559572"/>
          </a:xfrm>
        </p:spPr>
        <p:txBody>
          <a:bodyPr wrap="square" lIns="0" tIns="18000" rIns="0" bIns="18000" anchor="ctr" anchorCtr="0">
            <a:spAutoFit/>
          </a:bodyPr>
          <a:lstStyle/>
          <a:p>
            <a:r>
              <a:rPr lang="en-US" sz="3400" noProof="0" dirty="0"/>
              <a:t>File Operations (1)</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32030" y="879653"/>
            <a:ext cx="11144033" cy="5545552"/>
          </a:xfrm>
        </p:spPr>
        <p:txBody>
          <a:bodyPr wrap="square" lIns="0" tIns="18000" rIns="0" bIns="18000" anchor="ctr" anchorCtr="0">
            <a:spAutoFit/>
          </a:bodyPr>
          <a:lstStyle/>
          <a:p>
            <a:pPr marL="342900" indent="-342900">
              <a:spcBef>
                <a:spcPts val="600"/>
              </a:spcBef>
            </a:pPr>
            <a:r>
              <a:rPr lang="en-US" sz="2800" dirty="0"/>
              <a:t>Create</a:t>
            </a:r>
          </a:p>
          <a:p>
            <a:pPr marL="342900" indent="-342900">
              <a:spcBef>
                <a:spcPts val="600"/>
              </a:spcBef>
            </a:pPr>
            <a:r>
              <a:rPr lang="en-US" sz="2800" dirty="0"/>
              <a:t>Delete</a:t>
            </a:r>
          </a:p>
          <a:p>
            <a:pPr marL="342900" indent="-342900">
              <a:spcBef>
                <a:spcPts val="600"/>
              </a:spcBef>
            </a:pPr>
            <a:r>
              <a:rPr lang="en-US" sz="2800" spc="-300" dirty="0"/>
              <a:t>O </a:t>
            </a:r>
            <a:r>
              <a:rPr lang="en-US" sz="2800" dirty="0"/>
              <a:t>p</a:t>
            </a:r>
          </a:p>
          <a:p>
            <a:pPr marL="342900" indent="-342900">
              <a:spcBef>
                <a:spcPts val="600"/>
              </a:spcBef>
            </a:pPr>
            <a:r>
              <a:rPr lang="en-US" sz="2800" dirty="0"/>
              <a:t>Close</a:t>
            </a:r>
          </a:p>
          <a:p>
            <a:pPr marL="342900" indent="-342900">
              <a:spcBef>
                <a:spcPts val="600"/>
              </a:spcBef>
            </a:pPr>
            <a:r>
              <a:rPr lang="en-US" sz="2800" dirty="0"/>
              <a:t>Read</a:t>
            </a:r>
          </a:p>
          <a:p>
            <a:pPr marL="342900" indent="-342900">
              <a:spcBef>
                <a:spcPts val="600"/>
              </a:spcBef>
            </a:pPr>
            <a:r>
              <a:rPr lang="en-US" sz="2800" dirty="0"/>
              <a:t>Write</a:t>
            </a:r>
          </a:p>
          <a:p>
            <a:pPr marL="342900" indent="-342900">
              <a:spcBef>
                <a:spcPts val="600"/>
              </a:spcBef>
            </a:pPr>
            <a:r>
              <a:rPr lang="en-US" sz="2800" dirty="0"/>
              <a:t>Append</a:t>
            </a:r>
          </a:p>
          <a:p>
            <a:pPr marL="342900" indent="-342900">
              <a:spcBef>
                <a:spcPts val="600"/>
              </a:spcBef>
            </a:pPr>
            <a:r>
              <a:rPr lang="en-US" sz="2800" dirty="0"/>
              <a:t>Seek</a:t>
            </a:r>
          </a:p>
          <a:p>
            <a:pPr marL="342900" indent="-342900">
              <a:spcBef>
                <a:spcPts val="600"/>
              </a:spcBef>
            </a:pPr>
            <a:r>
              <a:rPr lang="en-US" sz="2800" dirty="0"/>
              <a:t>Get attributes</a:t>
            </a:r>
          </a:p>
          <a:p>
            <a:pPr marL="342900" indent="-342900">
              <a:spcBef>
                <a:spcPts val="600"/>
              </a:spcBef>
            </a:pPr>
            <a:r>
              <a:rPr lang="en-US" sz="2800" dirty="0"/>
              <a:t>Set attributes</a:t>
            </a:r>
          </a:p>
          <a:p>
            <a:pPr marL="342900" indent="-342900">
              <a:spcBef>
                <a:spcPts val="600"/>
              </a:spcBef>
            </a:pPr>
            <a:r>
              <a:rPr lang="en-US" sz="2800" dirty="0"/>
              <a:t>Rename</a:t>
            </a:r>
          </a:p>
        </p:txBody>
      </p:sp>
    </p:spTree>
    <p:extLst>
      <p:ext uri="{BB962C8B-B14F-4D97-AF65-F5344CB8AC3E}">
        <p14:creationId xmlns:p14="http://schemas.microsoft.com/office/powerpoint/2010/main" val="122435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3875" y="233202"/>
            <a:ext cx="11152188" cy="559572"/>
          </a:xfrm>
        </p:spPr>
        <p:txBody>
          <a:bodyPr wrap="square" lIns="0" tIns="18000" rIns="0" bIns="18000" anchor="ctr" anchorCtr="0">
            <a:spAutoFit/>
          </a:bodyPr>
          <a:lstStyle/>
          <a:p>
            <a:r>
              <a:rPr lang="en-US" sz="3400" dirty="0"/>
              <a:t>File Operations – </a:t>
            </a:r>
            <a:r>
              <a:rPr lang="en-US" sz="3400" spc="-500" dirty="0"/>
              <a:t>U N I </a:t>
            </a:r>
            <a:r>
              <a:rPr lang="en-US" sz="3400" dirty="0"/>
              <a:t>X (1)</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22975" y="1092277"/>
            <a:ext cx="11153087" cy="3006395"/>
          </a:xfrm>
        </p:spPr>
        <p:txBody>
          <a:bodyPr wrap="square" lIns="0" tIns="18000" rIns="0" bIns="18000" anchor="ctr" anchorCtr="0">
            <a:spAutoFit/>
          </a:bodyPr>
          <a:lstStyle/>
          <a:p>
            <a:pPr marL="342900" indent="-342900">
              <a:spcBef>
                <a:spcPts val="600"/>
              </a:spcBef>
            </a:pPr>
            <a:r>
              <a:rPr lang="en-US" sz="2800" dirty="0"/>
              <a:t>Opening and reading file:</a:t>
            </a:r>
          </a:p>
          <a:p>
            <a:pPr marL="829818" lvl="1" indent="-342900"/>
            <a:r>
              <a:rPr lang="en-US" sz="2800" dirty="0">
                <a:latin typeface="Consolas" panose="020B0609020204030204" pitchFamily="49" charset="0"/>
              </a:rPr>
              <a:t>int fd = open(“foo.txt”, O_RDONLY);</a:t>
            </a:r>
          </a:p>
          <a:p>
            <a:pPr marL="829818" lvl="1" indent="-342900"/>
            <a:r>
              <a:rPr lang="en-US" sz="2800" dirty="0">
                <a:latin typeface="Consolas" panose="020B0609020204030204" pitchFamily="49" charset="0"/>
              </a:rPr>
              <a:t>char buf[512];</a:t>
            </a:r>
          </a:p>
          <a:p>
            <a:pPr marL="829818" lvl="1" indent="-342900"/>
            <a:r>
              <a:rPr lang="en-US" sz="2800" dirty="0">
                <a:latin typeface="Consolas" panose="020B0609020204030204" pitchFamily="49" charset="0"/>
              </a:rPr>
              <a:t>ssize_t bytes_read = read(fd, buf, 512);</a:t>
            </a:r>
          </a:p>
          <a:p>
            <a:pPr marL="829818" lvl="1" indent="-342900"/>
            <a:r>
              <a:rPr lang="en-US" sz="2800" dirty="0">
                <a:latin typeface="Consolas" panose="020B0609020204030204" pitchFamily="49" charset="0"/>
              </a:rPr>
              <a:t>close(fd);</a:t>
            </a:r>
          </a:p>
          <a:p>
            <a:pPr marL="829818" lvl="1" indent="-342900"/>
            <a:r>
              <a:rPr lang="en-US" sz="2800" dirty="0">
                <a:latin typeface="Consolas" panose="020B0609020204030204" pitchFamily="49" charset="0"/>
              </a:rPr>
              <a:t>printf(“read %zd: %s\n”, bytes_read, buf);</a:t>
            </a:r>
          </a:p>
        </p:txBody>
      </p:sp>
      <p:sp>
        <p:nvSpPr>
          <p:cNvPr id="5" name="Content Placeholder 4">
            <a:extLst>
              <a:ext uri="{FF2B5EF4-FFF2-40B4-BE49-F238E27FC236}">
                <a16:creationId xmlns:a16="http://schemas.microsoft.com/office/drawing/2014/main" id="{202AAAC8-B276-AB67-105B-9B16AC796FC5}"/>
              </a:ext>
            </a:extLst>
          </p:cNvPr>
          <p:cNvSpPr>
            <a:spLocks noGrp="1"/>
          </p:cNvSpPr>
          <p:nvPr>
            <p:ph sz="quarter" idx="15"/>
          </p:nvPr>
        </p:nvSpPr>
        <p:spPr>
          <a:xfrm>
            <a:off x="523875" y="4352048"/>
            <a:ext cx="11152188" cy="1990733"/>
          </a:xfrm>
        </p:spPr>
        <p:txBody>
          <a:bodyPr wrap="square" lIns="0" tIns="18000" rIns="0" bIns="18000" anchor="ctr" anchorCtr="0">
            <a:spAutoFit/>
          </a:bodyPr>
          <a:lstStyle/>
          <a:p>
            <a:pPr marL="342900" indent="-342900">
              <a:spcBef>
                <a:spcPts val="600"/>
              </a:spcBef>
            </a:pPr>
            <a:r>
              <a:rPr lang="en-US" sz="2800" kern="1200" dirty="0">
                <a:solidFill>
                  <a:prstClr val="black"/>
                </a:solidFill>
                <a:latin typeface="Arial" panose="020B0604020202020204" pitchFamily="34" charset="0"/>
                <a:ea typeface="+mn-ea"/>
                <a:cs typeface="Arial" panose="020B0604020202020204" pitchFamily="34" charset="0"/>
              </a:rPr>
              <a:t>Opening a file returns a handle (file descriptor) for future operations.</a:t>
            </a:r>
          </a:p>
          <a:p>
            <a:pPr marL="342900" indent="-342900">
              <a:spcBef>
                <a:spcPts val="600"/>
              </a:spcBef>
            </a:pPr>
            <a:r>
              <a:rPr lang="en-US" sz="2800" kern="1200" dirty="0">
                <a:solidFill>
                  <a:prstClr val="black"/>
                </a:solidFill>
                <a:latin typeface="Arial" panose="020B0604020202020204" pitchFamily="34" charset="0"/>
                <a:ea typeface="+mn-ea"/>
                <a:cs typeface="Arial" panose="020B0604020202020204" pitchFamily="34" charset="0"/>
              </a:rPr>
              <a:t>Any function may return an error, e.g.:</a:t>
            </a:r>
          </a:p>
          <a:p>
            <a:pPr marL="829818" lvl="1" indent="-342900"/>
            <a:r>
              <a:rPr lang="en-US" sz="2800" kern="1200" spc="-750" dirty="0">
                <a:solidFill>
                  <a:prstClr val="black"/>
                </a:solidFill>
                <a:latin typeface="Consolas" panose="020B0609020204030204" pitchFamily="49" charset="0"/>
                <a:ea typeface="+mn-ea"/>
                <a:cs typeface="Arial" panose="020B0604020202020204" pitchFamily="34" charset="0"/>
              </a:rPr>
              <a:t>E N O E N </a:t>
            </a:r>
            <a:r>
              <a:rPr lang="en-US" sz="2800" kern="1200" dirty="0">
                <a:solidFill>
                  <a:prstClr val="black"/>
                </a:solidFill>
                <a:latin typeface="Consolas" panose="020B0609020204030204" pitchFamily="49" charset="0"/>
                <a:ea typeface="+mn-ea"/>
                <a:cs typeface="Arial" panose="020B0604020202020204" pitchFamily="34" charset="0"/>
              </a:rPr>
              <a:t>T</a:t>
            </a:r>
            <a:r>
              <a:rPr lang="en-US" sz="2800" kern="1200" dirty="0">
                <a:solidFill>
                  <a:prstClr val="black"/>
                </a:solidFill>
                <a:latin typeface="Arial" panose="020B0604020202020204" pitchFamily="34" charset="0"/>
                <a:ea typeface="+mn-ea"/>
                <a:cs typeface="Arial" panose="020B0604020202020204" pitchFamily="34" charset="0"/>
              </a:rPr>
              <a:t>: File does not exist</a:t>
            </a:r>
          </a:p>
          <a:p>
            <a:pPr marL="829818" lvl="1" indent="-342900"/>
            <a:r>
              <a:rPr lang="en-US" sz="2800" kern="1200" spc="-750" dirty="0">
                <a:solidFill>
                  <a:prstClr val="black"/>
                </a:solidFill>
                <a:latin typeface="Consolas" panose="020B0609020204030204" pitchFamily="49" charset="0"/>
                <a:ea typeface="+mn-ea"/>
                <a:cs typeface="Arial" panose="020B0604020202020204" pitchFamily="34" charset="0"/>
              </a:rPr>
              <a:t>E B A D </a:t>
            </a:r>
            <a:r>
              <a:rPr lang="en-US" sz="2800" kern="1200" dirty="0">
                <a:solidFill>
                  <a:prstClr val="black"/>
                </a:solidFill>
                <a:latin typeface="Consolas" panose="020B0609020204030204" pitchFamily="49" charset="0"/>
                <a:ea typeface="+mn-ea"/>
                <a:cs typeface="Arial" panose="020B0604020202020204" pitchFamily="34" charset="0"/>
              </a:rPr>
              <a:t>F</a:t>
            </a:r>
            <a:r>
              <a:rPr lang="en-US" sz="2800" kern="1200" dirty="0">
                <a:solidFill>
                  <a:prstClr val="black"/>
                </a:solidFill>
                <a:latin typeface="Arial" panose="020B0604020202020204" pitchFamily="34" charset="0"/>
                <a:ea typeface="+mn-ea"/>
                <a:cs typeface="Arial" panose="020B0604020202020204" pitchFamily="34" charset="0"/>
              </a:rPr>
              <a:t>: Bad file descriptor</a:t>
            </a:r>
          </a:p>
        </p:txBody>
      </p:sp>
    </p:spTree>
    <p:extLst>
      <p:ext uri="{BB962C8B-B14F-4D97-AF65-F5344CB8AC3E}">
        <p14:creationId xmlns:p14="http://schemas.microsoft.com/office/powerpoint/2010/main" val="1277973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3875" y="234061"/>
            <a:ext cx="8229600" cy="559572"/>
          </a:xfrm>
        </p:spPr>
        <p:txBody>
          <a:bodyPr lIns="0" tIns="18000" rIns="0" bIns="18000" anchor="ctr" anchorCtr="0">
            <a:spAutoFit/>
          </a:bodyPr>
          <a:lstStyle/>
          <a:p>
            <a:r>
              <a:rPr lang="en-US" sz="3400" dirty="0"/>
              <a:t>File Operations – </a:t>
            </a:r>
            <a:r>
              <a:rPr lang="en-US" sz="3400" spc="-500" dirty="0"/>
              <a:t>U N I </a:t>
            </a:r>
            <a:r>
              <a:rPr lang="en-US" sz="3400" dirty="0"/>
              <a:t>X (2)</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32501" y="1095768"/>
            <a:ext cx="11143562" cy="467239"/>
          </a:xfrm>
        </p:spPr>
        <p:txBody>
          <a:bodyPr wrap="square" lIns="0" tIns="18000" rIns="0" bIns="18000" anchor="ctr" anchorCtr="0">
            <a:spAutoFit/>
          </a:bodyPr>
          <a:lstStyle/>
          <a:p>
            <a:pPr marL="342900" indent="-342900">
              <a:spcBef>
                <a:spcPts val="600"/>
              </a:spcBef>
            </a:pPr>
            <a:r>
              <a:rPr lang="en-US" sz="2800" dirty="0"/>
              <a:t>Seeking in files:</a:t>
            </a:r>
          </a:p>
        </p:txBody>
      </p:sp>
      <p:sp>
        <p:nvSpPr>
          <p:cNvPr id="5" name="Content Placeholder 4">
            <a:extLst>
              <a:ext uri="{FF2B5EF4-FFF2-40B4-BE49-F238E27FC236}">
                <a16:creationId xmlns:a16="http://schemas.microsoft.com/office/drawing/2014/main" id="{202AAAC8-B276-AB67-105B-9B16AC796FC5}"/>
              </a:ext>
            </a:extLst>
          </p:cNvPr>
          <p:cNvSpPr>
            <a:spLocks noGrp="1"/>
          </p:cNvSpPr>
          <p:nvPr>
            <p:ph sz="quarter" idx="14"/>
          </p:nvPr>
        </p:nvSpPr>
        <p:spPr>
          <a:xfrm>
            <a:off x="532501" y="1690207"/>
            <a:ext cx="11143562" cy="2190788"/>
          </a:xfrm>
        </p:spPr>
        <p:txBody>
          <a:bodyPr wrap="square" lIns="0" tIns="18000" rIns="0" bIns="18000" anchor="ctr" anchorCtr="0">
            <a:spAutoFit/>
          </a:bodyPr>
          <a:lstStyle/>
          <a:p>
            <a:pPr marL="1229868" lvl="1" indent="-742950">
              <a:spcBef>
                <a:spcPts val="0"/>
              </a:spcBef>
              <a:buNone/>
            </a:pPr>
            <a:r>
              <a:rPr lang="en-US" sz="2800" dirty="0">
                <a:latin typeface="Consolas"/>
                <a:ea typeface="Consolas"/>
                <a:cs typeface="Consolas"/>
                <a:sym typeface="Consolas"/>
              </a:rPr>
              <a:t>int fd = open(“foo.txt”, O_RDONLY);</a:t>
            </a:r>
          </a:p>
          <a:p>
            <a:pPr marL="1229868" lvl="1" indent="-742950">
              <a:spcBef>
                <a:spcPts val="0"/>
              </a:spcBef>
              <a:buNone/>
            </a:pPr>
            <a:r>
              <a:rPr lang="en-US" sz="2800" dirty="0" err="1">
                <a:latin typeface="Consolas"/>
                <a:ea typeface="Consolas"/>
                <a:cs typeface="Consolas"/>
                <a:sym typeface="Consolas"/>
              </a:rPr>
              <a:t>lseek</a:t>
            </a:r>
            <a:r>
              <a:rPr lang="en-US" sz="2800" dirty="0">
                <a:latin typeface="Consolas"/>
                <a:ea typeface="Consolas"/>
                <a:cs typeface="Consolas"/>
                <a:sym typeface="Consolas"/>
              </a:rPr>
              <a:t>(fd, 128, SEEK_CUR);</a:t>
            </a:r>
          </a:p>
          <a:p>
            <a:pPr marL="1229868" lvl="1" indent="-742950">
              <a:spcBef>
                <a:spcPts val="0"/>
              </a:spcBef>
              <a:buNone/>
            </a:pPr>
            <a:r>
              <a:rPr lang="en-US" sz="2800" dirty="0">
                <a:latin typeface="Consolas"/>
                <a:ea typeface="Consolas"/>
                <a:cs typeface="Consolas"/>
                <a:sym typeface="Consolas"/>
              </a:rPr>
              <a:t>char buf[8];</a:t>
            </a:r>
          </a:p>
          <a:p>
            <a:pPr marL="1229868" lvl="1" indent="-742950">
              <a:spcBef>
                <a:spcPts val="0"/>
              </a:spcBef>
              <a:buNone/>
            </a:pPr>
            <a:r>
              <a:rPr lang="en-US" sz="2800" dirty="0">
                <a:latin typeface="Consolas"/>
                <a:ea typeface="Consolas"/>
                <a:cs typeface="Consolas"/>
                <a:sym typeface="Consolas"/>
              </a:rPr>
              <a:t>read(fd, buf, 8);</a:t>
            </a:r>
          </a:p>
          <a:p>
            <a:pPr marL="1229868" lvl="1" indent="-742950">
              <a:spcBef>
                <a:spcPts val="0"/>
              </a:spcBef>
              <a:buNone/>
            </a:pPr>
            <a:r>
              <a:rPr lang="en-US" sz="2800" dirty="0">
                <a:latin typeface="Consolas"/>
                <a:ea typeface="Consolas"/>
                <a:cs typeface="Consolas"/>
                <a:sym typeface="Consolas"/>
              </a:rPr>
              <a:t>close(fd);</a:t>
            </a:r>
          </a:p>
        </p:txBody>
      </p:sp>
      <p:sp>
        <p:nvSpPr>
          <p:cNvPr id="7" name="Content Placeholder 6">
            <a:extLst>
              <a:ext uri="{FF2B5EF4-FFF2-40B4-BE49-F238E27FC236}">
                <a16:creationId xmlns:a16="http://schemas.microsoft.com/office/drawing/2014/main" id="{9DEF80AD-71E0-F55F-E79D-7333FCD70DEF}"/>
              </a:ext>
            </a:extLst>
          </p:cNvPr>
          <p:cNvSpPr>
            <a:spLocks noGrp="1"/>
          </p:cNvSpPr>
          <p:nvPr>
            <p:ph sz="quarter" idx="17"/>
          </p:nvPr>
        </p:nvSpPr>
        <p:spPr>
          <a:xfrm>
            <a:off x="532501" y="3926346"/>
            <a:ext cx="11143562" cy="467239"/>
          </a:xfrm>
        </p:spPr>
        <p:txBody>
          <a:bodyPr wrap="square" lIns="0" tIns="18000" rIns="0" bIns="18000" anchor="ctr" anchorCtr="0">
            <a:spAutoFit/>
          </a:bodyPr>
          <a:lstStyle/>
          <a:p>
            <a:pPr marL="342900" indent="-342900">
              <a:spcBef>
                <a:spcPts val="600"/>
              </a:spcBef>
            </a:pPr>
            <a:r>
              <a:rPr lang="en-US" sz="2800" dirty="0"/>
              <a:t>Move current position in file forwards or backwards.</a:t>
            </a:r>
          </a:p>
        </p:txBody>
      </p:sp>
    </p:spTree>
    <p:extLst>
      <p:ext uri="{BB962C8B-B14F-4D97-AF65-F5344CB8AC3E}">
        <p14:creationId xmlns:p14="http://schemas.microsoft.com/office/powerpoint/2010/main" val="1304090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3875" y="214152"/>
            <a:ext cx="11152188" cy="559572"/>
          </a:xfrm>
        </p:spPr>
        <p:txBody>
          <a:bodyPr wrap="square" lIns="0" tIns="18000" rIns="0" bIns="18000" anchor="ctr" anchorCtr="0">
            <a:spAutoFit/>
          </a:bodyPr>
          <a:lstStyle/>
          <a:p>
            <a:r>
              <a:rPr lang="en-US" sz="3400" dirty="0"/>
              <a:t>File Operations – </a:t>
            </a:r>
            <a:r>
              <a:rPr lang="en-US" sz="3400" spc="-500" dirty="0"/>
              <a:t>U N I </a:t>
            </a:r>
            <a:r>
              <a:rPr lang="en-US" sz="3400" dirty="0"/>
              <a:t>X (3)</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32501" y="1072876"/>
            <a:ext cx="11152188" cy="2929451"/>
          </a:xfrm>
        </p:spPr>
        <p:txBody>
          <a:bodyPr wrap="square" lIns="0" tIns="18000" rIns="0" bIns="18000" anchor="ctr" anchorCtr="0">
            <a:spAutoFit/>
          </a:bodyPr>
          <a:lstStyle/>
          <a:p>
            <a:pPr marL="342900" indent="-342900">
              <a:spcBef>
                <a:spcPts val="600"/>
              </a:spcBef>
            </a:pPr>
            <a:r>
              <a:rPr lang="en-US" sz="2800" dirty="0"/>
              <a:t>Writing files:</a:t>
            </a:r>
          </a:p>
          <a:p>
            <a:pPr marL="829818" lvl="1" indent="-342900"/>
            <a:r>
              <a:rPr lang="en-US" sz="2800" dirty="0">
                <a:latin typeface="Consolas" panose="020B0609020204030204" pitchFamily="49" charset="0"/>
              </a:rPr>
              <a:t>int fd = open(“foo.txt”, O_WRONLY | O_CREAT |  O_TRUNC);</a:t>
            </a:r>
          </a:p>
          <a:p>
            <a:pPr marL="829818" lvl="1" indent="-342900"/>
            <a:r>
              <a:rPr lang="en-US" sz="2800" dirty="0">
                <a:latin typeface="Consolas" panose="020B0609020204030204" pitchFamily="49" charset="0"/>
              </a:rPr>
              <a:t>char buf[] = “Hi there”;</a:t>
            </a:r>
          </a:p>
          <a:p>
            <a:pPr marL="829818" lvl="1" indent="-342900"/>
            <a:r>
              <a:rPr lang="en-US" sz="2800" dirty="0">
                <a:latin typeface="Consolas" panose="020B0609020204030204" pitchFamily="49" charset="0"/>
              </a:rPr>
              <a:t>write(fd, buf, </a:t>
            </a:r>
            <a:r>
              <a:rPr lang="en-US" sz="2800" dirty="0" err="1">
                <a:latin typeface="Consolas" panose="020B0609020204030204" pitchFamily="49" charset="0"/>
              </a:rPr>
              <a:t>strlen</a:t>
            </a:r>
            <a:r>
              <a:rPr lang="en-US" sz="2800" dirty="0">
                <a:latin typeface="Consolas" panose="020B0609020204030204" pitchFamily="49" charset="0"/>
              </a:rPr>
              <a:t>(buf));</a:t>
            </a:r>
          </a:p>
          <a:p>
            <a:pPr marL="829818" lvl="1" indent="-342900"/>
            <a:r>
              <a:rPr lang="en-US" sz="2800" dirty="0">
                <a:latin typeface="Consolas" panose="020B0609020204030204" pitchFamily="49" charset="0"/>
              </a:rPr>
              <a:t>close(fd);</a:t>
            </a:r>
          </a:p>
        </p:txBody>
      </p:sp>
      <p:sp>
        <p:nvSpPr>
          <p:cNvPr id="5" name="Content Placeholder 4">
            <a:extLst>
              <a:ext uri="{FF2B5EF4-FFF2-40B4-BE49-F238E27FC236}">
                <a16:creationId xmlns:a16="http://schemas.microsoft.com/office/drawing/2014/main" id="{202AAAC8-B276-AB67-105B-9B16AC796FC5}"/>
              </a:ext>
            </a:extLst>
          </p:cNvPr>
          <p:cNvSpPr>
            <a:spLocks noGrp="1"/>
          </p:cNvSpPr>
          <p:nvPr>
            <p:ph sz="quarter" idx="15"/>
          </p:nvPr>
        </p:nvSpPr>
        <p:spPr>
          <a:xfrm>
            <a:off x="523875" y="4288047"/>
            <a:ext cx="11152188" cy="1405957"/>
          </a:xfrm>
        </p:spPr>
        <p:txBody>
          <a:bodyPr wrap="square" lIns="0" tIns="18000" rIns="0" bIns="18000" anchor="ctr" anchorCtr="0">
            <a:spAutoFit/>
          </a:bodyPr>
          <a:lstStyle/>
          <a:p>
            <a:pPr marL="342900" indent="-342900">
              <a:spcBef>
                <a:spcPts val="600"/>
              </a:spcBef>
            </a:pPr>
            <a:r>
              <a:rPr lang="en-US" sz="2800" dirty="0">
                <a:latin typeface="Consolas" panose="020B0609020204030204" pitchFamily="49" charset="0"/>
              </a:rPr>
              <a:t>O_</a:t>
            </a:r>
            <a:r>
              <a:rPr lang="en-US" sz="2800" spc="-600" dirty="0">
                <a:latin typeface="Consolas" panose="020B0609020204030204" pitchFamily="49" charset="0"/>
              </a:rPr>
              <a:t>C R E A </a:t>
            </a:r>
            <a:r>
              <a:rPr lang="en-US" sz="2800" dirty="0">
                <a:latin typeface="Consolas" panose="020B0609020204030204" pitchFamily="49" charset="0"/>
              </a:rPr>
              <a:t>T</a:t>
            </a:r>
            <a:r>
              <a:rPr lang="en-US" sz="2800" dirty="0"/>
              <a:t>: Create file if it does not exist</a:t>
            </a:r>
          </a:p>
          <a:p>
            <a:pPr marL="342900" indent="-342900">
              <a:spcBef>
                <a:spcPts val="600"/>
              </a:spcBef>
            </a:pPr>
            <a:r>
              <a:rPr lang="en-US" sz="2800" dirty="0">
                <a:latin typeface="Consolas" panose="020B0609020204030204" pitchFamily="49" charset="0"/>
              </a:rPr>
              <a:t>O_</a:t>
            </a:r>
            <a:r>
              <a:rPr lang="en-US" sz="2800" spc="-600" dirty="0">
                <a:latin typeface="Consolas" panose="020B0609020204030204" pitchFamily="49" charset="0"/>
              </a:rPr>
              <a:t>T R U N </a:t>
            </a:r>
            <a:r>
              <a:rPr lang="en-US" sz="2800" dirty="0">
                <a:latin typeface="Consolas" panose="020B0609020204030204" pitchFamily="49" charset="0"/>
              </a:rPr>
              <a:t>C</a:t>
            </a:r>
            <a:r>
              <a:rPr lang="en-US" sz="2800" dirty="0"/>
              <a:t>: “Truncate” file to size 0 if it exists (i.e., throw away current file contents)</a:t>
            </a:r>
          </a:p>
        </p:txBody>
      </p:sp>
    </p:spTree>
    <p:extLst>
      <p:ext uri="{BB962C8B-B14F-4D97-AF65-F5344CB8AC3E}">
        <p14:creationId xmlns:p14="http://schemas.microsoft.com/office/powerpoint/2010/main" val="2784241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3875" y="233202"/>
            <a:ext cx="11152188" cy="559572"/>
          </a:xfrm>
        </p:spPr>
        <p:txBody>
          <a:bodyPr wrap="square" lIns="0" tIns="18000" rIns="0" bIns="18000" anchor="ctr" anchorCtr="0">
            <a:spAutoFit/>
          </a:bodyPr>
          <a:lstStyle/>
          <a:p>
            <a:r>
              <a:rPr lang="en-US" sz="3400" dirty="0"/>
              <a:t>File Operations – </a:t>
            </a:r>
            <a:r>
              <a:rPr lang="en-US" sz="3400" spc="-500" dirty="0"/>
              <a:t>U N I </a:t>
            </a:r>
            <a:r>
              <a:rPr lang="en-US" sz="3400" dirty="0"/>
              <a:t>X (4)</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22976" y="1091791"/>
            <a:ext cx="11152188" cy="4022058"/>
          </a:xfrm>
        </p:spPr>
        <p:txBody>
          <a:bodyPr wrap="square" lIns="0" tIns="18000" rIns="0" bIns="18000" anchor="ctr" anchorCtr="0">
            <a:spAutoFit/>
          </a:bodyPr>
          <a:lstStyle/>
          <a:p>
            <a:pPr marL="342900" indent="-342900">
              <a:spcBef>
                <a:spcPts val="600"/>
              </a:spcBef>
            </a:pPr>
            <a:r>
              <a:rPr lang="en-US" sz="2800" dirty="0"/>
              <a:t>Removing file:</a:t>
            </a:r>
          </a:p>
          <a:p>
            <a:pPr marL="829818" lvl="1" indent="-342900"/>
            <a:r>
              <a:rPr lang="en-US" sz="2800" dirty="0">
                <a:latin typeface="Consolas" panose="020B0609020204030204" pitchFamily="49" charset="0"/>
              </a:rPr>
              <a:t>unlink(“foo.txt”);</a:t>
            </a:r>
          </a:p>
          <a:p>
            <a:pPr marL="342900" indent="-342900">
              <a:spcBef>
                <a:spcPts val="600"/>
              </a:spcBef>
            </a:pPr>
            <a:r>
              <a:rPr lang="en-US" sz="2800" dirty="0"/>
              <a:t>Renaming file:</a:t>
            </a:r>
          </a:p>
          <a:p>
            <a:pPr marL="829818" lvl="1" indent="-342900"/>
            <a:r>
              <a:rPr lang="en-US" sz="2800" dirty="0">
                <a:latin typeface="Consolas" panose="020B0609020204030204" pitchFamily="49" charset="0"/>
              </a:rPr>
              <a:t>rename(“foo.txt”, “bar.txt”);</a:t>
            </a:r>
          </a:p>
          <a:p>
            <a:pPr marL="342900" indent="-342900">
              <a:spcBef>
                <a:spcPts val="600"/>
              </a:spcBef>
            </a:pPr>
            <a:r>
              <a:rPr lang="en-US" sz="2800" dirty="0"/>
              <a:t>Change file permission attribute:</a:t>
            </a:r>
          </a:p>
          <a:p>
            <a:pPr marL="829818" lvl="1" indent="-342900"/>
            <a:r>
              <a:rPr lang="en-US" sz="2800" dirty="0">
                <a:latin typeface="Consolas" panose="020B0609020204030204" pitchFamily="49" charset="0"/>
              </a:rPr>
              <a:t>c</a:t>
            </a:r>
            <a:r>
              <a:rPr lang="en-US" sz="100" dirty="0">
                <a:latin typeface="Consolas" panose="020B0609020204030204" pitchFamily="49" charset="0"/>
              </a:rPr>
              <a:t> </a:t>
            </a:r>
            <a:r>
              <a:rPr lang="en-US" sz="2800" dirty="0">
                <a:latin typeface="Consolas" panose="020B0609020204030204" pitchFamily="49" charset="0"/>
              </a:rPr>
              <a:t>h</a:t>
            </a:r>
            <a:r>
              <a:rPr lang="en-US" sz="100" dirty="0">
                <a:latin typeface="Consolas" panose="020B0609020204030204" pitchFamily="49" charset="0"/>
              </a:rPr>
              <a:t> </a:t>
            </a:r>
            <a:r>
              <a:rPr lang="en-US" sz="2800" dirty="0">
                <a:latin typeface="Consolas" panose="020B0609020204030204" pitchFamily="49" charset="0"/>
              </a:rPr>
              <a:t>mod(“foo.txt”, 0755);</a:t>
            </a:r>
          </a:p>
          <a:p>
            <a:pPr marL="342900" indent="-342900">
              <a:spcBef>
                <a:spcPts val="600"/>
              </a:spcBef>
            </a:pPr>
            <a:r>
              <a:rPr lang="en-US" sz="2800" dirty="0"/>
              <a:t>Change file owner attribute:</a:t>
            </a:r>
          </a:p>
          <a:p>
            <a:pPr marL="829818" lvl="1" indent="-342900"/>
            <a:r>
              <a:rPr lang="en-US" sz="2800" spc="-800" dirty="0">
                <a:latin typeface="Consolas" panose="020B0609020204030204" pitchFamily="49" charset="0"/>
              </a:rPr>
              <a:t>c h o w </a:t>
            </a:r>
            <a:r>
              <a:rPr lang="en-US" sz="2800" dirty="0">
                <a:latin typeface="Consolas" panose="020B0609020204030204" pitchFamily="49" charset="0"/>
              </a:rPr>
              <a:t>n(“foo.txt”, </a:t>
            </a:r>
            <a:r>
              <a:rPr lang="en-US" sz="2800" spc="-800" dirty="0">
                <a:latin typeface="Consolas" panose="020B0609020204030204" pitchFamily="49" charset="0"/>
              </a:rPr>
              <a:t>u </a:t>
            </a:r>
            <a:r>
              <a:rPr lang="en-US" sz="2800" spc="-800" dirty="0" err="1">
                <a:latin typeface="Consolas" panose="020B0609020204030204" pitchFamily="49" charset="0"/>
              </a:rPr>
              <a:t>i</a:t>
            </a:r>
            <a:r>
              <a:rPr lang="en-US" sz="2800" spc="-800" dirty="0">
                <a:latin typeface="Consolas" panose="020B0609020204030204" pitchFamily="49" charset="0"/>
              </a:rPr>
              <a:t> </a:t>
            </a:r>
            <a:r>
              <a:rPr lang="en-US" sz="2800" dirty="0">
                <a:latin typeface="Consolas" panose="020B0609020204030204" pitchFamily="49" charset="0"/>
              </a:rPr>
              <a:t>d, </a:t>
            </a:r>
            <a:r>
              <a:rPr lang="en-US" sz="2800" spc="-800" dirty="0">
                <a:latin typeface="Consolas" panose="020B0609020204030204" pitchFamily="49" charset="0"/>
              </a:rPr>
              <a:t>g </a:t>
            </a:r>
            <a:r>
              <a:rPr lang="en-US" sz="2800" spc="-800" dirty="0" err="1">
                <a:latin typeface="Consolas" panose="020B0609020204030204" pitchFamily="49" charset="0"/>
              </a:rPr>
              <a:t>i</a:t>
            </a:r>
            <a:r>
              <a:rPr lang="en-US" sz="2800" spc="-800" dirty="0">
                <a:latin typeface="Consolas" panose="020B0609020204030204" pitchFamily="49" charset="0"/>
              </a:rPr>
              <a:t> </a:t>
            </a:r>
            <a:r>
              <a:rPr lang="en-US" sz="2800" dirty="0">
                <a:latin typeface="Consolas" panose="020B0609020204030204" pitchFamily="49" charset="0"/>
              </a:rPr>
              <a:t>d);</a:t>
            </a:r>
          </a:p>
        </p:txBody>
      </p:sp>
    </p:spTree>
    <p:extLst>
      <p:ext uri="{BB962C8B-B14F-4D97-AF65-F5344CB8AC3E}">
        <p14:creationId xmlns:p14="http://schemas.microsoft.com/office/powerpoint/2010/main" val="3421757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2975" y="222778"/>
            <a:ext cx="11153087" cy="559572"/>
          </a:xfrm>
        </p:spPr>
        <p:txBody>
          <a:bodyPr wrap="square" lIns="0" tIns="18000" rIns="0" bIns="18000" anchor="ctr" anchorCtr="0">
            <a:spAutoFit/>
          </a:bodyPr>
          <a:lstStyle/>
          <a:p>
            <a:r>
              <a:rPr lang="en-US" sz="3400" dirty="0"/>
              <a:t>Example Program Using File System Calls (1)</a:t>
            </a:r>
          </a:p>
        </p:txBody>
      </p:sp>
      <p:pic>
        <p:nvPicPr>
          <p:cNvPr id="7" name="Picture 6" descr="A code for program using file system calls.&#10;Long description is available in notes, press F6">
            <a:extLst>
              <a:ext uri="{FF2B5EF4-FFF2-40B4-BE49-F238E27FC236}">
                <a16:creationId xmlns:a16="http://schemas.microsoft.com/office/drawing/2014/main" id="{EFB698F7-F920-64E0-AF63-F801F51A4ADF}"/>
              </a:ext>
            </a:extLst>
          </p:cNvPr>
          <p:cNvPicPr>
            <a:picLocks noChangeAspect="1"/>
          </p:cNvPicPr>
          <p:nvPr/>
        </p:nvPicPr>
        <p:blipFill>
          <a:blip r:embed="rId3"/>
          <a:stretch>
            <a:fillRect/>
          </a:stretch>
        </p:blipFill>
        <p:spPr>
          <a:xfrm>
            <a:off x="2232877" y="1098517"/>
            <a:ext cx="7743499" cy="4644392"/>
          </a:xfrm>
          <a:prstGeom prst="rect">
            <a:avLst/>
          </a:prstGeom>
        </p:spPr>
      </p:pic>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3949522" y="5955556"/>
            <a:ext cx="4299995" cy="313350"/>
          </a:xfrm>
        </p:spPr>
        <p:txBody>
          <a:bodyPr wrap="square" lIns="0" tIns="18000" rIns="0" bIns="18000" anchor="ctr" anchorCtr="0">
            <a:spAutoFit/>
          </a:bodyPr>
          <a:lstStyle/>
          <a:p>
            <a:pPr marL="101600" indent="-101600">
              <a:spcBef>
                <a:spcPts val="600"/>
              </a:spcBef>
              <a:buNone/>
            </a:pPr>
            <a:r>
              <a:rPr lang="en-US" sz="1800" dirty="0"/>
              <a:t>Figure 4.6 A simple program to copy a file.</a:t>
            </a:r>
          </a:p>
        </p:txBody>
      </p:sp>
    </p:spTree>
    <p:extLst>
      <p:ext uri="{BB962C8B-B14F-4D97-AF65-F5344CB8AC3E}">
        <p14:creationId xmlns:p14="http://schemas.microsoft.com/office/powerpoint/2010/main" val="1122313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2975" y="222778"/>
            <a:ext cx="11153087" cy="559572"/>
          </a:xfrm>
        </p:spPr>
        <p:txBody>
          <a:bodyPr wrap="square" lIns="0" tIns="18000" rIns="0" bIns="18000" anchor="ctr" anchorCtr="0">
            <a:spAutoFit/>
          </a:bodyPr>
          <a:lstStyle/>
          <a:p>
            <a:r>
              <a:rPr lang="en-US" sz="3400" dirty="0"/>
              <a:t>Example Program Using File System Calls (2)</a:t>
            </a:r>
          </a:p>
        </p:txBody>
      </p:sp>
      <p:pic>
        <p:nvPicPr>
          <p:cNvPr id="5" name="Picture 4" descr="A code for program using file system calls.&#10;Long description is available in notes, press F6">
            <a:extLst>
              <a:ext uri="{FF2B5EF4-FFF2-40B4-BE49-F238E27FC236}">
                <a16:creationId xmlns:a16="http://schemas.microsoft.com/office/drawing/2014/main" id="{63B28F5C-B4FA-5A8D-49AC-68CCCBBD0FCF}"/>
              </a:ext>
            </a:extLst>
          </p:cNvPr>
          <p:cNvPicPr>
            <a:picLocks noChangeAspect="1"/>
          </p:cNvPicPr>
          <p:nvPr/>
        </p:nvPicPr>
        <p:blipFill>
          <a:blip r:embed="rId3"/>
          <a:stretch>
            <a:fillRect/>
          </a:stretch>
        </p:blipFill>
        <p:spPr>
          <a:xfrm>
            <a:off x="1614827" y="1263981"/>
            <a:ext cx="8979596" cy="3963775"/>
          </a:xfrm>
          <a:prstGeom prst="rect">
            <a:avLst/>
          </a:prstGeom>
        </p:spPr>
      </p:pic>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3949520" y="5955557"/>
            <a:ext cx="4299996" cy="313350"/>
          </a:xfrm>
        </p:spPr>
        <p:txBody>
          <a:bodyPr wrap="square" lIns="0" tIns="18000" rIns="0" bIns="18000" anchor="ctr" anchorCtr="0">
            <a:spAutoFit/>
          </a:bodyPr>
          <a:lstStyle/>
          <a:p>
            <a:pPr marL="101600" indent="-101600">
              <a:spcBef>
                <a:spcPts val="600"/>
              </a:spcBef>
              <a:buNone/>
            </a:pPr>
            <a:r>
              <a:rPr lang="en-US" sz="1800" dirty="0"/>
              <a:t>Figure 4.6 A simple program to copy a file.</a:t>
            </a:r>
          </a:p>
        </p:txBody>
      </p:sp>
    </p:spTree>
    <p:extLst>
      <p:ext uri="{BB962C8B-B14F-4D97-AF65-F5344CB8AC3E}">
        <p14:creationId xmlns:p14="http://schemas.microsoft.com/office/powerpoint/2010/main" val="4083084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2975" y="222778"/>
            <a:ext cx="11153087" cy="559572"/>
          </a:xfrm>
        </p:spPr>
        <p:txBody>
          <a:bodyPr wrap="square" lIns="0" tIns="18000" rIns="0" bIns="18000" anchor="ctr" anchorCtr="0">
            <a:spAutoFit/>
          </a:bodyPr>
          <a:lstStyle/>
          <a:p>
            <a:r>
              <a:rPr lang="en-US" sz="3400" dirty="0"/>
              <a:t>Example Program Using File System Calls (3)</a:t>
            </a:r>
          </a:p>
        </p:txBody>
      </p:sp>
      <p:pic>
        <p:nvPicPr>
          <p:cNvPr id="6" name="Picture 5" descr="A code for program using file system calls.&#10;Long description is available in notes, press F6">
            <a:extLst>
              <a:ext uri="{FF2B5EF4-FFF2-40B4-BE49-F238E27FC236}">
                <a16:creationId xmlns:a16="http://schemas.microsoft.com/office/drawing/2014/main" id="{26FD69A6-94B9-099A-8BD4-39537DA6E3BA}"/>
              </a:ext>
            </a:extLst>
          </p:cNvPr>
          <p:cNvPicPr>
            <a:picLocks noChangeAspect="1"/>
          </p:cNvPicPr>
          <p:nvPr/>
        </p:nvPicPr>
        <p:blipFill>
          <a:blip r:embed="rId3"/>
          <a:stretch>
            <a:fillRect/>
          </a:stretch>
        </p:blipFill>
        <p:spPr>
          <a:xfrm>
            <a:off x="1865530" y="1265776"/>
            <a:ext cx="8478193" cy="4319258"/>
          </a:xfrm>
          <a:prstGeom prst="rect">
            <a:avLst/>
          </a:prstGeom>
        </p:spPr>
      </p:pic>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3949520" y="5955555"/>
            <a:ext cx="4299996" cy="313350"/>
          </a:xfrm>
        </p:spPr>
        <p:txBody>
          <a:bodyPr wrap="square" lIns="0" tIns="18000" rIns="0" bIns="18000" anchor="ctr" anchorCtr="0">
            <a:spAutoFit/>
          </a:bodyPr>
          <a:lstStyle/>
          <a:p>
            <a:pPr marL="101600" indent="-101600">
              <a:spcBef>
                <a:spcPts val="600"/>
              </a:spcBef>
              <a:buNone/>
            </a:pPr>
            <a:r>
              <a:rPr lang="en-US" sz="1800" dirty="0"/>
              <a:t>Figure 4.6 A simple program to copy a file.</a:t>
            </a:r>
          </a:p>
        </p:txBody>
      </p:sp>
    </p:spTree>
    <p:extLst>
      <p:ext uri="{BB962C8B-B14F-4D97-AF65-F5344CB8AC3E}">
        <p14:creationId xmlns:p14="http://schemas.microsoft.com/office/powerpoint/2010/main" val="1127621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2975" y="223677"/>
            <a:ext cx="11153087" cy="559572"/>
          </a:xfrm>
        </p:spPr>
        <p:txBody>
          <a:bodyPr wrap="square" lIns="0" tIns="18000" rIns="0" bIns="18000" anchor="ctr" anchorCtr="0">
            <a:spAutoFit/>
          </a:bodyPr>
          <a:lstStyle/>
          <a:p>
            <a:r>
              <a:rPr lang="en-US" sz="3400" dirty="0"/>
              <a:t>Directories</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22975" y="1095870"/>
            <a:ext cx="11153087" cy="3006395"/>
          </a:xfrm>
        </p:spPr>
        <p:txBody>
          <a:bodyPr wrap="square" lIns="0" tIns="18000" rIns="0" bIns="18000" anchor="ctr" anchorCtr="0">
            <a:spAutoFit/>
          </a:bodyPr>
          <a:lstStyle/>
          <a:p>
            <a:pPr marL="342900" indent="-342900">
              <a:spcBef>
                <a:spcPts val="600"/>
              </a:spcBef>
            </a:pPr>
            <a:r>
              <a:rPr lang="en-US" sz="2800" dirty="0"/>
              <a:t>Data structures organizing and maintaining information about files</a:t>
            </a:r>
          </a:p>
          <a:p>
            <a:pPr marL="342900" indent="-342900">
              <a:spcBef>
                <a:spcPts val="600"/>
              </a:spcBef>
            </a:pPr>
            <a:r>
              <a:rPr lang="en-US" sz="2800" dirty="0"/>
              <a:t>Often stored as file entries with special attributes</a:t>
            </a:r>
          </a:p>
          <a:p>
            <a:pPr marL="342900" indent="-342900">
              <a:spcBef>
                <a:spcPts val="600"/>
              </a:spcBef>
            </a:pPr>
            <a:r>
              <a:rPr lang="en-US" sz="2800" dirty="0"/>
              <a:t>Directories are denoted by “/” (Unix) or “\” (Windows)</a:t>
            </a:r>
          </a:p>
          <a:p>
            <a:pPr marL="342900" indent="-342900">
              <a:spcBef>
                <a:spcPts val="600"/>
              </a:spcBef>
            </a:pPr>
            <a:r>
              <a:rPr lang="en-US" sz="2800" dirty="0"/>
              <a:t>Special directory entries:</a:t>
            </a:r>
          </a:p>
          <a:p>
            <a:pPr marL="829818" lvl="1" indent="-342900"/>
            <a:r>
              <a:rPr lang="en-US" sz="2800" dirty="0"/>
              <a:t>. Current directory</a:t>
            </a:r>
          </a:p>
          <a:p>
            <a:pPr marL="829818" lvl="1" indent="-342900"/>
            <a:r>
              <a:rPr lang="en-US" sz="2800" dirty="0"/>
              <a:t>.. Parent directory</a:t>
            </a:r>
          </a:p>
        </p:txBody>
      </p:sp>
    </p:spTree>
    <p:extLst>
      <p:ext uri="{BB962C8B-B14F-4D97-AF65-F5344CB8AC3E}">
        <p14:creationId xmlns:p14="http://schemas.microsoft.com/office/powerpoint/2010/main" val="631704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876" y="227320"/>
            <a:ext cx="11152187" cy="559572"/>
          </a:xfrm>
        </p:spPr>
        <p:txBody>
          <a:bodyPr wrap="square" lIns="0" tIns="18000" rIns="0" bIns="18000" anchor="ctr" anchorCtr="0">
            <a:spAutoFit/>
          </a:bodyPr>
          <a:lstStyle/>
          <a:p>
            <a:r>
              <a:rPr lang="en-US" sz="3400" dirty="0"/>
              <a:t>File Systems (2)</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3403" y="1090753"/>
            <a:ext cx="11152827" cy="1913789"/>
          </a:xfrm>
        </p:spPr>
        <p:txBody>
          <a:bodyPr wrap="square" lIns="0" tIns="18000" rIns="0" bIns="18000" anchor="ctr" anchorCtr="0">
            <a:spAutoFit/>
          </a:bodyPr>
          <a:lstStyle/>
          <a:p>
            <a:pPr marL="0" indent="0">
              <a:spcBef>
                <a:spcPts val="600"/>
              </a:spcBef>
              <a:buNone/>
            </a:pPr>
            <a:r>
              <a:rPr lang="en-US" sz="2800" dirty="0"/>
              <a:t>Think of a disk as a linear sequence of fixed-size blocks and supporting two operations:</a:t>
            </a:r>
          </a:p>
          <a:p>
            <a:pPr marL="944118" lvl="1" indent="-457200">
              <a:buFont typeface="+mj-lt"/>
              <a:buAutoNum type="arabicPeriod"/>
            </a:pPr>
            <a:r>
              <a:rPr lang="en-US" sz="2800" dirty="0"/>
              <a:t>Read block </a:t>
            </a:r>
            <a:r>
              <a:rPr lang="en-US" sz="2800" b="1" dirty="0"/>
              <a:t>k</a:t>
            </a:r>
            <a:r>
              <a:rPr lang="en-US" sz="2800" dirty="0"/>
              <a:t>.</a:t>
            </a:r>
          </a:p>
          <a:p>
            <a:pPr marL="944118" lvl="1" indent="-457200">
              <a:buFont typeface="+mj-lt"/>
              <a:buAutoNum type="arabicPeriod"/>
            </a:pPr>
            <a:r>
              <a:rPr lang="en-US" sz="2800" dirty="0"/>
              <a:t>Write block </a:t>
            </a:r>
            <a:r>
              <a:rPr lang="en-US" sz="2800" b="1" dirty="0"/>
              <a:t>k</a:t>
            </a:r>
          </a:p>
        </p:txBody>
      </p:sp>
    </p:spTree>
    <p:extLst>
      <p:ext uri="{BB962C8B-B14F-4D97-AF65-F5344CB8AC3E}">
        <p14:creationId xmlns:p14="http://schemas.microsoft.com/office/powerpoint/2010/main" val="624118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3875" y="223677"/>
            <a:ext cx="11152188" cy="559572"/>
          </a:xfrm>
        </p:spPr>
        <p:txBody>
          <a:bodyPr wrap="square" lIns="0" tIns="18000" rIns="0" bIns="18000" anchor="ctr" anchorCtr="0">
            <a:spAutoFit/>
          </a:bodyPr>
          <a:lstStyle/>
          <a:p>
            <a:r>
              <a:rPr lang="en-US" sz="3400" noProof="0" dirty="0"/>
              <a:t>Single-Level Directory Systems</a:t>
            </a:r>
          </a:p>
        </p:txBody>
      </p:sp>
      <p:pic>
        <p:nvPicPr>
          <p:cNvPr id="5" name="Picture 4" descr="The figure illustrates a single-level directory system containing four files.&#10;Long description is available in notes, press F6">
            <a:extLst>
              <a:ext uri="{FF2B5EF4-FFF2-40B4-BE49-F238E27FC236}">
                <a16:creationId xmlns:a16="http://schemas.microsoft.com/office/drawing/2014/main" id="{F529489A-F997-361C-AB23-AAA9D544944D}"/>
              </a:ext>
            </a:extLst>
          </p:cNvPr>
          <p:cNvPicPr>
            <a:picLocks noChangeAspect="1"/>
          </p:cNvPicPr>
          <p:nvPr/>
        </p:nvPicPr>
        <p:blipFill>
          <a:blip r:embed="rId3"/>
          <a:stretch>
            <a:fillRect/>
          </a:stretch>
        </p:blipFill>
        <p:spPr>
          <a:xfrm>
            <a:off x="2708738" y="1616190"/>
            <a:ext cx="6774525" cy="2782394"/>
          </a:xfrm>
          <a:prstGeom prst="rect">
            <a:avLst/>
          </a:prstGeom>
        </p:spPr>
      </p:pic>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2960115" y="5957117"/>
            <a:ext cx="6287402" cy="313350"/>
          </a:xfrm>
        </p:spPr>
        <p:txBody>
          <a:bodyPr wrap="square" lIns="0" tIns="18000" rIns="0" bIns="18000" anchor="ctr" anchorCtr="0">
            <a:spAutoFit/>
          </a:bodyPr>
          <a:lstStyle/>
          <a:p>
            <a:pPr marL="0" indent="0">
              <a:spcBef>
                <a:spcPts val="600"/>
              </a:spcBef>
              <a:buNone/>
            </a:pPr>
            <a:r>
              <a:rPr lang="en-US" sz="1800" dirty="0"/>
              <a:t>Figure 4.7 A single-level directory system containing four files.</a:t>
            </a:r>
          </a:p>
        </p:txBody>
      </p:sp>
    </p:spTree>
    <p:extLst>
      <p:ext uri="{BB962C8B-B14F-4D97-AF65-F5344CB8AC3E}">
        <p14:creationId xmlns:p14="http://schemas.microsoft.com/office/powerpoint/2010/main" val="2736058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3875" y="223677"/>
            <a:ext cx="11152188" cy="559572"/>
          </a:xfrm>
        </p:spPr>
        <p:txBody>
          <a:bodyPr wrap="square" lIns="0" tIns="18000" rIns="0" bIns="18000" anchor="ctr" anchorCtr="0">
            <a:spAutoFit/>
          </a:bodyPr>
          <a:lstStyle/>
          <a:p>
            <a:r>
              <a:rPr lang="en-US" sz="3400" noProof="0" dirty="0"/>
              <a:t>Hierarchical Directory Systems</a:t>
            </a:r>
          </a:p>
        </p:txBody>
      </p:sp>
      <p:pic>
        <p:nvPicPr>
          <p:cNvPr id="5" name="Picture 4" descr="The figure illustrates a hierarchical directory system.&#10;Long description is available in notes, press F6">
            <a:extLst>
              <a:ext uri="{FF2B5EF4-FFF2-40B4-BE49-F238E27FC236}">
                <a16:creationId xmlns:a16="http://schemas.microsoft.com/office/drawing/2014/main" id="{F529489A-F997-361C-AB23-AAA9D544944D}"/>
              </a:ext>
            </a:extLst>
          </p:cNvPr>
          <p:cNvPicPr>
            <a:picLocks noChangeAspect="1"/>
          </p:cNvPicPr>
          <p:nvPr/>
        </p:nvPicPr>
        <p:blipFill>
          <a:blip r:embed="rId3"/>
          <a:srcRect/>
          <a:stretch/>
        </p:blipFill>
        <p:spPr>
          <a:xfrm>
            <a:off x="2144009" y="1096921"/>
            <a:ext cx="7903984" cy="4397460"/>
          </a:xfrm>
          <a:prstGeom prst="rect">
            <a:avLst/>
          </a:prstGeom>
        </p:spPr>
      </p:pic>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3967397" y="5956220"/>
            <a:ext cx="4270830" cy="313350"/>
          </a:xfrm>
        </p:spPr>
        <p:txBody>
          <a:bodyPr wrap="square" lIns="0" tIns="18000" rIns="0" bIns="18000" anchor="ctr" anchorCtr="0">
            <a:spAutoFit/>
          </a:bodyPr>
          <a:lstStyle/>
          <a:p>
            <a:pPr marL="0" indent="0">
              <a:spcBef>
                <a:spcPts val="600"/>
              </a:spcBef>
              <a:buNone/>
            </a:pPr>
            <a:r>
              <a:rPr lang="en-US" sz="1800" dirty="0"/>
              <a:t>Figure 4.8 A hierarchical directory system.</a:t>
            </a:r>
          </a:p>
        </p:txBody>
      </p:sp>
    </p:spTree>
    <p:extLst>
      <p:ext uri="{BB962C8B-B14F-4D97-AF65-F5344CB8AC3E}">
        <p14:creationId xmlns:p14="http://schemas.microsoft.com/office/powerpoint/2010/main" val="1960938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3875" y="223677"/>
            <a:ext cx="11152188" cy="559572"/>
          </a:xfrm>
        </p:spPr>
        <p:txBody>
          <a:bodyPr wrap="square" lIns="0" tIns="18000" rIns="0" bIns="18000" anchor="ctr" anchorCtr="0">
            <a:spAutoFit/>
          </a:bodyPr>
          <a:lstStyle/>
          <a:p>
            <a:r>
              <a:rPr lang="en-US" sz="3400" noProof="0" dirty="0"/>
              <a:t>Path Names</a:t>
            </a:r>
          </a:p>
        </p:txBody>
      </p:sp>
      <p:pic>
        <p:nvPicPr>
          <p:cNvPr id="5" name="Picture 4" descr="The figure illustrates a UNIX directory tree.&#10;Long description is available in notes, press F6">
            <a:extLst>
              <a:ext uri="{FF2B5EF4-FFF2-40B4-BE49-F238E27FC236}">
                <a16:creationId xmlns:a16="http://schemas.microsoft.com/office/drawing/2014/main" id="{F529489A-F997-361C-AB23-AAA9D544944D}"/>
              </a:ext>
            </a:extLst>
          </p:cNvPr>
          <p:cNvPicPr>
            <a:picLocks noChangeAspect="1"/>
          </p:cNvPicPr>
          <p:nvPr/>
        </p:nvPicPr>
        <p:blipFill>
          <a:blip r:embed="rId3"/>
          <a:srcRect/>
          <a:stretch/>
        </p:blipFill>
        <p:spPr>
          <a:xfrm>
            <a:off x="3815165" y="1099208"/>
            <a:ext cx="4561673" cy="4602437"/>
          </a:xfrm>
          <a:prstGeom prst="rect">
            <a:avLst/>
          </a:prstGeom>
        </p:spPr>
      </p:pic>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4460934" y="5956218"/>
            <a:ext cx="3328719" cy="313350"/>
          </a:xfrm>
        </p:spPr>
        <p:txBody>
          <a:bodyPr wrap="square" lIns="0" tIns="18000" rIns="0" bIns="18000" anchor="ctr" anchorCtr="0">
            <a:spAutoFit/>
          </a:bodyPr>
          <a:lstStyle/>
          <a:p>
            <a:pPr marL="0" indent="0">
              <a:spcBef>
                <a:spcPts val="600"/>
              </a:spcBef>
              <a:buNone/>
            </a:pPr>
            <a:r>
              <a:rPr lang="en-US" sz="1800" dirty="0"/>
              <a:t>Figure 4.9 A </a:t>
            </a:r>
            <a:r>
              <a:rPr lang="en-US" sz="1800" spc="-250" dirty="0"/>
              <a:t>U N I </a:t>
            </a:r>
            <a:r>
              <a:rPr lang="en-US" sz="1800" dirty="0"/>
              <a:t>X directory tree.</a:t>
            </a:r>
          </a:p>
        </p:txBody>
      </p:sp>
    </p:spTree>
    <p:extLst>
      <p:ext uri="{BB962C8B-B14F-4D97-AF65-F5344CB8AC3E}">
        <p14:creationId xmlns:p14="http://schemas.microsoft.com/office/powerpoint/2010/main" val="1763788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876" y="230001"/>
            <a:ext cx="11152187" cy="559572"/>
          </a:xfrm>
        </p:spPr>
        <p:txBody>
          <a:bodyPr wrap="square" lIns="0" tIns="18000" rIns="0" bIns="18000" anchor="ctr" anchorCtr="0">
            <a:spAutoFit/>
          </a:bodyPr>
          <a:lstStyle/>
          <a:p>
            <a:r>
              <a:rPr lang="en-US" sz="3400" dirty="0"/>
              <a:t>Directory Operations</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3404" y="1093587"/>
            <a:ext cx="11152828" cy="4022058"/>
          </a:xfrm>
        </p:spPr>
        <p:txBody>
          <a:bodyPr wrap="square" lIns="0" tIns="18000" rIns="0" bIns="18000" anchor="ctr" anchorCtr="0">
            <a:spAutoFit/>
          </a:bodyPr>
          <a:lstStyle/>
          <a:p>
            <a:pPr marL="342900" indent="-342900">
              <a:spcBef>
                <a:spcPts val="600"/>
              </a:spcBef>
            </a:pPr>
            <a:r>
              <a:rPr lang="en-US" sz="2800" dirty="0"/>
              <a:t>Create</a:t>
            </a:r>
          </a:p>
          <a:p>
            <a:pPr marL="342900" indent="-342900">
              <a:spcBef>
                <a:spcPts val="600"/>
              </a:spcBef>
            </a:pPr>
            <a:r>
              <a:rPr lang="en-US" sz="2800" dirty="0"/>
              <a:t>Delete</a:t>
            </a:r>
          </a:p>
          <a:p>
            <a:pPr marL="342900" indent="-342900">
              <a:spcBef>
                <a:spcPts val="600"/>
              </a:spcBef>
            </a:pPr>
            <a:r>
              <a:rPr lang="en-US" sz="2800" dirty="0"/>
              <a:t>Opendir</a:t>
            </a:r>
          </a:p>
          <a:p>
            <a:pPr marL="342900" indent="-342900">
              <a:spcBef>
                <a:spcPts val="600"/>
              </a:spcBef>
            </a:pPr>
            <a:r>
              <a:rPr lang="en-US" sz="2800" dirty="0"/>
              <a:t>Closedir</a:t>
            </a:r>
          </a:p>
          <a:p>
            <a:pPr marL="342900" indent="-342900">
              <a:spcBef>
                <a:spcPts val="600"/>
              </a:spcBef>
            </a:pPr>
            <a:r>
              <a:rPr lang="en-US" sz="2800" dirty="0"/>
              <a:t>Readdir</a:t>
            </a:r>
          </a:p>
          <a:p>
            <a:pPr marL="342900" indent="-342900">
              <a:spcBef>
                <a:spcPts val="600"/>
              </a:spcBef>
            </a:pPr>
            <a:r>
              <a:rPr lang="en-US" sz="2800" dirty="0"/>
              <a:t>Rename</a:t>
            </a:r>
          </a:p>
          <a:p>
            <a:pPr marL="342900" indent="-342900">
              <a:spcBef>
                <a:spcPts val="600"/>
              </a:spcBef>
            </a:pPr>
            <a:r>
              <a:rPr lang="en-US" sz="2800" dirty="0"/>
              <a:t>Link</a:t>
            </a:r>
          </a:p>
          <a:p>
            <a:pPr marL="342900" indent="-342900">
              <a:spcBef>
                <a:spcPts val="600"/>
              </a:spcBef>
            </a:pPr>
            <a:r>
              <a:rPr lang="en-US" sz="2800" dirty="0"/>
              <a:t>Unlink</a:t>
            </a:r>
          </a:p>
        </p:txBody>
      </p:sp>
    </p:spTree>
    <p:extLst>
      <p:ext uri="{BB962C8B-B14F-4D97-AF65-F5344CB8AC3E}">
        <p14:creationId xmlns:p14="http://schemas.microsoft.com/office/powerpoint/2010/main" val="3692290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876" y="230001"/>
            <a:ext cx="11152187" cy="559572"/>
          </a:xfrm>
        </p:spPr>
        <p:txBody>
          <a:bodyPr wrap="square" lIns="0" tIns="18000" rIns="0" bIns="18000" anchor="ctr" anchorCtr="0">
            <a:spAutoFit/>
          </a:bodyPr>
          <a:lstStyle/>
          <a:p>
            <a:r>
              <a:rPr lang="en-US" sz="3400" dirty="0"/>
              <a:t>Directory Operations - </a:t>
            </a:r>
            <a:r>
              <a:rPr lang="en-US" sz="3400" spc="-450" dirty="0"/>
              <a:t>U N I </a:t>
            </a:r>
            <a:r>
              <a:rPr lang="en-US" sz="3400" dirty="0"/>
              <a:t>X</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3404" y="1092517"/>
            <a:ext cx="11152828" cy="467239"/>
          </a:xfrm>
        </p:spPr>
        <p:txBody>
          <a:bodyPr wrap="square" lIns="0" tIns="18000" rIns="0" bIns="18000" anchor="ctr" anchorCtr="0">
            <a:spAutoFit/>
          </a:bodyPr>
          <a:lstStyle/>
          <a:p>
            <a:pPr marL="342900" indent="-342900">
              <a:spcBef>
                <a:spcPts val="600"/>
              </a:spcBef>
            </a:pPr>
            <a:r>
              <a:rPr lang="en-US" sz="2800" dirty="0"/>
              <a:t>Reading current directory contents:</a:t>
            </a:r>
          </a:p>
        </p:txBody>
      </p:sp>
      <p:pic>
        <p:nvPicPr>
          <p:cNvPr id="4" name="Picture 3" descr="A code for directory operations.&#10;Long description is available in notes, press F6">
            <a:extLst>
              <a:ext uri="{FF2B5EF4-FFF2-40B4-BE49-F238E27FC236}">
                <a16:creationId xmlns:a16="http://schemas.microsoft.com/office/drawing/2014/main" id="{B8A87328-4F5C-2CE9-80C2-72C05297BCEE}"/>
              </a:ext>
            </a:extLst>
          </p:cNvPr>
          <p:cNvPicPr>
            <a:picLocks noChangeAspect="1"/>
          </p:cNvPicPr>
          <p:nvPr/>
        </p:nvPicPr>
        <p:blipFill>
          <a:blip r:embed="rId3"/>
          <a:stretch>
            <a:fillRect/>
          </a:stretch>
        </p:blipFill>
        <p:spPr>
          <a:xfrm>
            <a:off x="2796463" y="2050247"/>
            <a:ext cx="6615602" cy="3473783"/>
          </a:xfrm>
          <a:prstGeom prst="rect">
            <a:avLst/>
          </a:prstGeom>
        </p:spPr>
      </p:pic>
    </p:spTree>
    <p:extLst>
      <p:ext uri="{BB962C8B-B14F-4D97-AF65-F5344CB8AC3E}">
        <p14:creationId xmlns:p14="http://schemas.microsoft.com/office/powerpoint/2010/main" val="4181478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30001"/>
            <a:ext cx="11153086" cy="559572"/>
          </a:xfrm>
        </p:spPr>
        <p:txBody>
          <a:bodyPr wrap="square" lIns="0" tIns="18000" rIns="0" bIns="18000" anchor="ctr" anchorCtr="0">
            <a:spAutoFit/>
          </a:bodyPr>
          <a:lstStyle/>
          <a:p>
            <a:r>
              <a:rPr lang="en-US" sz="3400" dirty="0"/>
              <a:t>Virtual File Systems (1)</a:t>
            </a:r>
          </a:p>
        </p:txBody>
      </p:sp>
      <p:pic>
        <p:nvPicPr>
          <p:cNvPr id="4" name="Picture 3" descr="The figure illustrates the position of the virtual file system.&#10;Long description is available in notes, press F6">
            <a:extLst>
              <a:ext uri="{FF2B5EF4-FFF2-40B4-BE49-F238E27FC236}">
                <a16:creationId xmlns:a16="http://schemas.microsoft.com/office/drawing/2014/main" id="{B8A87328-4F5C-2CE9-80C2-72C05297BCEE}"/>
              </a:ext>
            </a:extLst>
          </p:cNvPr>
          <p:cNvPicPr>
            <a:picLocks noChangeAspect="1"/>
          </p:cNvPicPr>
          <p:nvPr/>
        </p:nvPicPr>
        <p:blipFill>
          <a:blip r:embed="rId3"/>
          <a:srcRect/>
          <a:stretch/>
        </p:blipFill>
        <p:spPr>
          <a:xfrm>
            <a:off x="1895971" y="1099488"/>
            <a:ext cx="8400060" cy="4145675"/>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816971" y="5951011"/>
            <a:ext cx="4564795" cy="313350"/>
          </a:xfrm>
        </p:spPr>
        <p:txBody>
          <a:bodyPr wrap="square" lIns="0" tIns="18000" rIns="0" bIns="18000" anchor="ctr" anchorCtr="0">
            <a:spAutoFit/>
          </a:bodyPr>
          <a:lstStyle/>
          <a:p>
            <a:pPr marL="0" indent="0">
              <a:spcBef>
                <a:spcPts val="600"/>
              </a:spcBef>
              <a:buNone/>
            </a:pPr>
            <a:r>
              <a:rPr lang="en-US" sz="1800" dirty="0"/>
              <a:t>Figure 4.21 Position of the virtual file system.</a:t>
            </a:r>
          </a:p>
        </p:txBody>
      </p:sp>
    </p:spTree>
    <p:extLst>
      <p:ext uri="{BB962C8B-B14F-4D97-AF65-F5344CB8AC3E}">
        <p14:creationId xmlns:p14="http://schemas.microsoft.com/office/powerpoint/2010/main" val="2734608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30001"/>
            <a:ext cx="11153086" cy="559572"/>
          </a:xfrm>
        </p:spPr>
        <p:txBody>
          <a:bodyPr wrap="square" lIns="0" tIns="18000" rIns="0" bIns="18000" anchor="ctr" anchorCtr="0">
            <a:spAutoFit/>
          </a:bodyPr>
          <a:lstStyle/>
          <a:p>
            <a:r>
              <a:rPr lang="en-US" sz="3400" noProof="0" dirty="0"/>
              <a:t>Virtual File Systems (2)</a:t>
            </a:r>
          </a:p>
        </p:txBody>
      </p:sp>
      <p:pic>
        <p:nvPicPr>
          <p:cNvPr id="4" name="Picture 3" descr="The figure illustrates a simplified view of the data structures and code used by the VFS and concrete file system to do a read.&#10;Long description is available in notes, press F6">
            <a:extLst>
              <a:ext uri="{FF2B5EF4-FFF2-40B4-BE49-F238E27FC236}">
                <a16:creationId xmlns:a16="http://schemas.microsoft.com/office/drawing/2014/main" id="{B8A87328-4F5C-2CE9-80C2-72C05297BCEE}"/>
              </a:ext>
            </a:extLst>
          </p:cNvPr>
          <p:cNvPicPr>
            <a:picLocks noChangeAspect="1"/>
          </p:cNvPicPr>
          <p:nvPr/>
        </p:nvPicPr>
        <p:blipFill>
          <a:blip r:embed="rId3"/>
          <a:srcRect/>
          <a:stretch/>
        </p:blipFill>
        <p:spPr>
          <a:xfrm>
            <a:off x="3459753" y="1183337"/>
            <a:ext cx="5272494" cy="4000652"/>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013403" y="5599368"/>
            <a:ext cx="6171931" cy="590349"/>
          </a:xfrm>
        </p:spPr>
        <p:txBody>
          <a:bodyPr wrap="square" lIns="0" tIns="18000" rIns="0" bIns="18000" anchor="ctr" anchorCtr="0">
            <a:spAutoFit/>
          </a:bodyPr>
          <a:lstStyle/>
          <a:p>
            <a:pPr marL="0" indent="0">
              <a:spcBef>
                <a:spcPts val="0"/>
              </a:spcBef>
              <a:buSzPts val="1600"/>
              <a:buNone/>
            </a:pPr>
            <a:r>
              <a:rPr lang="en-US" sz="1800" dirty="0"/>
              <a:t>Figure 4.22 A simplified view of the data structures and code used by the </a:t>
            </a:r>
            <a:r>
              <a:rPr lang="en-US" sz="1800" spc="-250" dirty="0"/>
              <a:t>V F </a:t>
            </a:r>
            <a:r>
              <a:rPr lang="en-US" sz="1800" dirty="0"/>
              <a:t>S and concrete file system to do a read.</a:t>
            </a:r>
          </a:p>
        </p:txBody>
      </p:sp>
    </p:spTree>
    <p:extLst>
      <p:ext uri="{BB962C8B-B14F-4D97-AF65-F5344CB8AC3E}">
        <p14:creationId xmlns:p14="http://schemas.microsoft.com/office/powerpoint/2010/main" val="2606212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30001"/>
            <a:ext cx="11153086" cy="559572"/>
          </a:xfrm>
        </p:spPr>
        <p:txBody>
          <a:bodyPr wrap="square" lIns="0" tIns="18000" rIns="0" bIns="18000" anchor="ctr" anchorCtr="0">
            <a:spAutoFit/>
          </a:bodyPr>
          <a:lstStyle/>
          <a:p>
            <a:r>
              <a:rPr lang="en-US" sz="3400" dirty="0"/>
              <a:t>File System Implementation </a:t>
            </a:r>
            <a:r>
              <a:rPr lang="en-US" sz="2600" dirty="0"/>
              <a:t>(1 of 6)</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505" y="1094476"/>
            <a:ext cx="11153727" cy="2498564"/>
          </a:xfrm>
        </p:spPr>
        <p:txBody>
          <a:bodyPr wrap="square" lIns="0" tIns="18000" rIns="0" bIns="18000" anchor="ctr" anchorCtr="0">
            <a:spAutoFit/>
          </a:bodyPr>
          <a:lstStyle/>
          <a:p>
            <a:pPr marL="342900" indent="-342900">
              <a:spcBef>
                <a:spcPts val="600"/>
              </a:spcBef>
            </a:pPr>
            <a:r>
              <a:rPr lang="en-US" sz="2800" dirty="0"/>
              <a:t>How to store files?</a:t>
            </a:r>
          </a:p>
          <a:p>
            <a:pPr marL="342900" indent="-342900">
              <a:spcBef>
                <a:spcPts val="600"/>
              </a:spcBef>
            </a:pPr>
            <a:r>
              <a:rPr lang="en-US" sz="2800" dirty="0"/>
              <a:t>How to implement directories?</a:t>
            </a:r>
          </a:p>
          <a:p>
            <a:pPr marL="342900" indent="-342900">
              <a:spcBef>
                <a:spcPts val="600"/>
              </a:spcBef>
            </a:pPr>
            <a:r>
              <a:rPr lang="en-US" sz="2800" dirty="0"/>
              <a:t>How to manage disk space?</a:t>
            </a:r>
          </a:p>
          <a:p>
            <a:pPr marL="342900" indent="-342900">
              <a:spcBef>
                <a:spcPts val="600"/>
              </a:spcBef>
            </a:pPr>
            <a:r>
              <a:rPr lang="en-US" sz="2800" dirty="0"/>
              <a:t>How to ensure file system performance?</a:t>
            </a:r>
          </a:p>
          <a:p>
            <a:pPr marL="342900" indent="-342900">
              <a:spcBef>
                <a:spcPts val="600"/>
              </a:spcBef>
            </a:pPr>
            <a:r>
              <a:rPr lang="en-US" sz="2800" dirty="0"/>
              <a:t>How to ensure file system dependability?</a:t>
            </a:r>
          </a:p>
        </p:txBody>
      </p:sp>
    </p:spTree>
    <p:extLst>
      <p:ext uri="{BB962C8B-B14F-4D97-AF65-F5344CB8AC3E}">
        <p14:creationId xmlns:p14="http://schemas.microsoft.com/office/powerpoint/2010/main" val="3804364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10951"/>
            <a:ext cx="11153086" cy="559572"/>
          </a:xfrm>
        </p:spPr>
        <p:txBody>
          <a:bodyPr wrap="square" lIns="0" tIns="18000" rIns="0" bIns="18000" anchor="ctr" anchorCtr="0">
            <a:spAutoFit/>
          </a:bodyPr>
          <a:lstStyle/>
          <a:p>
            <a:r>
              <a:rPr lang="en-US" sz="3400" dirty="0">
                <a:solidFill>
                  <a:schemeClr val="lt2"/>
                </a:solidFill>
              </a:rPr>
              <a:t>File System Implementation </a:t>
            </a:r>
            <a:r>
              <a:rPr lang="en-US" sz="2600" dirty="0">
                <a:solidFill>
                  <a:schemeClr val="lt2"/>
                </a:solidFill>
              </a:rPr>
              <a:t>(2 of 6)</a:t>
            </a:r>
            <a:endParaRPr lang="en-US" sz="2600" dirty="0"/>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505" y="1094476"/>
            <a:ext cx="11153727" cy="2498564"/>
          </a:xfrm>
        </p:spPr>
        <p:txBody>
          <a:bodyPr wrap="square" lIns="0" tIns="18000" rIns="0" bIns="18000" anchor="ctr" anchorCtr="0">
            <a:spAutoFit/>
          </a:bodyPr>
          <a:lstStyle/>
          <a:p>
            <a:pPr marL="342900" indent="-342900">
              <a:spcBef>
                <a:spcPts val="600"/>
              </a:spcBef>
            </a:pPr>
            <a:r>
              <a:rPr lang="en-US" sz="2800" b="1" dirty="0"/>
              <a:t>How to store files?</a:t>
            </a:r>
          </a:p>
          <a:p>
            <a:pPr marL="342900" indent="-342900">
              <a:spcBef>
                <a:spcPts val="600"/>
              </a:spcBef>
            </a:pPr>
            <a:r>
              <a:rPr lang="en-US" sz="2800" dirty="0"/>
              <a:t>How to implement directories?</a:t>
            </a:r>
          </a:p>
          <a:p>
            <a:pPr marL="342900" indent="-342900">
              <a:spcBef>
                <a:spcPts val="600"/>
              </a:spcBef>
            </a:pPr>
            <a:r>
              <a:rPr lang="en-US" sz="2800" dirty="0"/>
              <a:t>How to manage disk space?</a:t>
            </a:r>
          </a:p>
          <a:p>
            <a:pPr marL="342900" indent="-342900">
              <a:spcBef>
                <a:spcPts val="600"/>
              </a:spcBef>
            </a:pPr>
            <a:r>
              <a:rPr lang="en-US" sz="2800" dirty="0"/>
              <a:t>How to ensure file system performance?</a:t>
            </a:r>
          </a:p>
          <a:p>
            <a:pPr marL="342900" indent="-342900">
              <a:spcBef>
                <a:spcPts val="600"/>
              </a:spcBef>
            </a:pPr>
            <a:r>
              <a:rPr lang="en-US" sz="2800" dirty="0"/>
              <a:t>How to ensure file system dependability?</a:t>
            </a:r>
          </a:p>
        </p:txBody>
      </p:sp>
    </p:spTree>
    <p:extLst>
      <p:ext uri="{BB962C8B-B14F-4D97-AF65-F5344CB8AC3E}">
        <p14:creationId xmlns:p14="http://schemas.microsoft.com/office/powerpoint/2010/main" val="3994155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30001"/>
            <a:ext cx="11153086" cy="559572"/>
          </a:xfrm>
        </p:spPr>
        <p:txBody>
          <a:bodyPr wrap="square" lIns="0" tIns="18000" rIns="0" bIns="18000" anchor="ctr" anchorCtr="0">
            <a:spAutoFit/>
          </a:bodyPr>
          <a:lstStyle/>
          <a:p>
            <a:r>
              <a:rPr lang="en-US" sz="3400" dirty="0">
                <a:solidFill>
                  <a:schemeClr val="lt2"/>
                </a:solidFill>
              </a:rPr>
              <a:t>File System Layout</a:t>
            </a:r>
            <a:endParaRPr lang="en-US" sz="3400" dirty="0"/>
          </a:p>
        </p:txBody>
      </p:sp>
      <p:pic>
        <p:nvPicPr>
          <p:cNvPr id="4" name="Picture 3" descr="The figure illustrates a possible file-system layout.&#10;Long description is available in notes, press F6">
            <a:extLst>
              <a:ext uri="{FF2B5EF4-FFF2-40B4-BE49-F238E27FC236}">
                <a16:creationId xmlns:a16="http://schemas.microsoft.com/office/drawing/2014/main" id="{B2DB4D3A-9410-7578-0B29-152DF2ADE5D4}"/>
              </a:ext>
            </a:extLst>
          </p:cNvPr>
          <p:cNvPicPr>
            <a:picLocks noChangeAspect="1"/>
          </p:cNvPicPr>
          <p:nvPr/>
        </p:nvPicPr>
        <p:blipFill>
          <a:blip r:embed="rId3"/>
          <a:stretch>
            <a:fillRect/>
          </a:stretch>
        </p:blipFill>
        <p:spPr>
          <a:xfrm>
            <a:off x="1382140" y="1364103"/>
            <a:ext cx="9427723" cy="3863095"/>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4012481" y="5958084"/>
            <a:ext cx="4173775" cy="313350"/>
          </a:xfrm>
        </p:spPr>
        <p:txBody>
          <a:bodyPr wrap="square" lIns="0" tIns="18000" rIns="0" bIns="18000" anchor="ctr" anchorCtr="0">
            <a:spAutoFit/>
          </a:bodyPr>
          <a:lstStyle/>
          <a:p>
            <a:pPr marL="0" indent="0">
              <a:spcBef>
                <a:spcPts val="600"/>
              </a:spcBef>
              <a:buNone/>
            </a:pPr>
            <a:r>
              <a:rPr lang="en-US" sz="1800" dirty="0"/>
              <a:t>Figure 4.10 A possible file system layout.</a:t>
            </a:r>
          </a:p>
        </p:txBody>
      </p:sp>
    </p:spTree>
    <p:extLst>
      <p:ext uri="{BB962C8B-B14F-4D97-AF65-F5344CB8AC3E}">
        <p14:creationId xmlns:p14="http://schemas.microsoft.com/office/powerpoint/2010/main" val="3033219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876" y="227320"/>
            <a:ext cx="11152187" cy="559572"/>
          </a:xfrm>
        </p:spPr>
        <p:txBody>
          <a:bodyPr wrap="square" lIns="0" tIns="18000" rIns="0" bIns="18000" anchor="ctr" anchorCtr="0">
            <a:spAutoFit/>
          </a:bodyPr>
          <a:lstStyle/>
          <a:p>
            <a:r>
              <a:rPr lang="en-US" sz="3400" dirty="0"/>
              <a:t>File Systems (3)</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505" y="1091280"/>
            <a:ext cx="11152186" cy="1990733"/>
          </a:xfrm>
        </p:spPr>
        <p:txBody>
          <a:bodyPr wrap="square" lIns="0" tIns="18000" rIns="0" bIns="18000" anchor="ctr" anchorCtr="0">
            <a:spAutoFit/>
          </a:bodyPr>
          <a:lstStyle/>
          <a:p>
            <a:pPr marL="0" indent="0">
              <a:spcBef>
                <a:spcPts val="600"/>
              </a:spcBef>
              <a:buNone/>
            </a:pPr>
            <a:r>
              <a:rPr lang="en-US" sz="2800" dirty="0"/>
              <a:t>Questions that quickly arise:</a:t>
            </a:r>
          </a:p>
          <a:p>
            <a:pPr marL="829818" lvl="1" indent="-342900"/>
            <a:r>
              <a:rPr lang="en-US" sz="2800" dirty="0"/>
              <a:t>How do you find information?</a:t>
            </a:r>
          </a:p>
          <a:p>
            <a:pPr marL="829818" lvl="1" indent="-342900"/>
            <a:r>
              <a:rPr lang="en-US" sz="2800" dirty="0"/>
              <a:t>How do you keep one user from reading another user’s data?</a:t>
            </a:r>
          </a:p>
          <a:p>
            <a:pPr marL="829818" lvl="1" indent="-342900"/>
            <a:r>
              <a:rPr lang="en-US" sz="2800" dirty="0"/>
              <a:t>How do you know which blocks are free?</a:t>
            </a:r>
          </a:p>
        </p:txBody>
      </p:sp>
    </p:spTree>
    <p:extLst>
      <p:ext uri="{BB962C8B-B14F-4D97-AF65-F5344CB8AC3E}">
        <p14:creationId xmlns:p14="http://schemas.microsoft.com/office/powerpoint/2010/main" val="3895363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30001"/>
            <a:ext cx="11153086" cy="559572"/>
          </a:xfrm>
        </p:spPr>
        <p:txBody>
          <a:bodyPr wrap="square" lIns="0" tIns="18000" rIns="0" bIns="18000" anchor="ctr" anchorCtr="0">
            <a:spAutoFit/>
          </a:bodyPr>
          <a:lstStyle/>
          <a:p>
            <a:r>
              <a:rPr lang="en-US" sz="3400" dirty="0">
                <a:solidFill>
                  <a:schemeClr val="lt2"/>
                </a:solidFill>
              </a:rPr>
              <a:t>Unified Extensible Firmware Interface (</a:t>
            </a:r>
            <a:r>
              <a:rPr lang="en-US" sz="3400" spc="-450" dirty="0">
                <a:solidFill>
                  <a:schemeClr val="lt2"/>
                </a:solidFill>
              </a:rPr>
              <a:t>U E F </a:t>
            </a:r>
            <a:r>
              <a:rPr lang="en-US" sz="3400" dirty="0">
                <a:solidFill>
                  <a:schemeClr val="lt2"/>
                </a:solidFill>
              </a:rPr>
              <a:t>I)</a:t>
            </a:r>
            <a:endParaRPr lang="en-US" sz="3400" dirty="0"/>
          </a:p>
        </p:txBody>
      </p:sp>
      <p:pic>
        <p:nvPicPr>
          <p:cNvPr id="4" name="Picture 3" descr="The figure illustrates Layout for UEFI with partition table.&#10;Long description is available in notes, press F6">
            <a:extLst>
              <a:ext uri="{FF2B5EF4-FFF2-40B4-BE49-F238E27FC236}">
                <a16:creationId xmlns:a16="http://schemas.microsoft.com/office/drawing/2014/main" id="{B2DB4D3A-9410-7578-0B29-152DF2ADE5D4}"/>
              </a:ext>
            </a:extLst>
          </p:cNvPr>
          <p:cNvPicPr>
            <a:picLocks noChangeAspect="1"/>
          </p:cNvPicPr>
          <p:nvPr/>
        </p:nvPicPr>
        <p:blipFill>
          <a:blip r:embed="rId3"/>
          <a:srcRect/>
          <a:stretch/>
        </p:blipFill>
        <p:spPr>
          <a:xfrm>
            <a:off x="684367" y="2522199"/>
            <a:ext cx="10836924" cy="1866087"/>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735506" y="5892847"/>
            <a:ext cx="4727008" cy="313350"/>
          </a:xfrm>
        </p:spPr>
        <p:txBody>
          <a:bodyPr wrap="square" lIns="0" tIns="18000" rIns="0" bIns="18000" anchor="ctr" anchorCtr="0">
            <a:spAutoFit/>
          </a:bodyPr>
          <a:lstStyle/>
          <a:p>
            <a:pPr marL="0" indent="0">
              <a:spcBef>
                <a:spcPts val="600"/>
              </a:spcBef>
              <a:buNone/>
            </a:pPr>
            <a:r>
              <a:rPr lang="en-US" sz="1800" dirty="0"/>
              <a:t>Figure 4.11 Layout for </a:t>
            </a:r>
            <a:r>
              <a:rPr lang="en-US" sz="1800" spc="-250" dirty="0"/>
              <a:t>U E F </a:t>
            </a:r>
            <a:r>
              <a:rPr lang="en-US" sz="1800" dirty="0"/>
              <a:t>I with partition table</a:t>
            </a:r>
          </a:p>
        </p:txBody>
      </p:sp>
    </p:spTree>
    <p:extLst>
      <p:ext uri="{BB962C8B-B14F-4D97-AF65-F5344CB8AC3E}">
        <p14:creationId xmlns:p14="http://schemas.microsoft.com/office/powerpoint/2010/main" val="3583166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30000"/>
            <a:ext cx="11153086" cy="559572"/>
          </a:xfrm>
        </p:spPr>
        <p:txBody>
          <a:bodyPr wrap="square" lIns="0" tIns="18000" rIns="0" bIns="18000" anchor="ctr" anchorCtr="0">
            <a:spAutoFit/>
          </a:bodyPr>
          <a:lstStyle/>
          <a:p>
            <a:r>
              <a:rPr lang="en-US" sz="3400" dirty="0"/>
              <a:t>How to Store Files on the Disk? </a:t>
            </a:r>
            <a:r>
              <a:rPr lang="en-US" sz="2600" dirty="0"/>
              <a:t>(1 of 2)</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505" y="1097577"/>
            <a:ext cx="11153727" cy="1482901"/>
          </a:xfrm>
        </p:spPr>
        <p:txBody>
          <a:bodyPr wrap="square" lIns="0" tIns="18000" rIns="0" bIns="18000" anchor="ctr" anchorCtr="0">
            <a:spAutoFit/>
          </a:bodyPr>
          <a:lstStyle/>
          <a:p>
            <a:pPr marL="0" indent="0">
              <a:spcBef>
                <a:spcPts val="600"/>
              </a:spcBef>
              <a:buNone/>
            </a:pPr>
            <a:r>
              <a:rPr lang="en-US" sz="2800" b="1" dirty="0"/>
              <a:t>Contiguous allocation</a:t>
            </a:r>
          </a:p>
          <a:p>
            <a:pPr marL="342900" indent="-342900">
              <a:spcBef>
                <a:spcPts val="600"/>
              </a:spcBef>
            </a:pPr>
            <a:r>
              <a:rPr lang="en-US" sz="2800" dirty="0"/>
              <a:t>Store files as a contiguous stream of bytes</a:t>
            </a:r>
          </a:p>
          <a:p>
            <a:pPr marL="342900" indent="-342900">
              <a:spcBef>
                <a:spcPts val="600"/>
              </a:spcBef>
            </a:pPr>
            <a:r>
              <a:rPr lang="en-US" sz="2800" dirty="0"/>
              <a:t>Requires max file size, prone to fragmentation</a:t>
            </a:r>
          </a:p>
        </p:txBody>
      </p:sp>
    </p:spTree>
    <p:extLst>
      <p:ext uri="{BB962C8B-B14F-4D97-AF65-F5344CB8AC3E}">
        <p14:creationId xmlns:p14="http://schemas.microsoft.com/office/powerpoint/2010/main" val="870111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30001"/>
            <a:ext cx="11153086" cy="559572"/>
          </a:xfrm>
        </p:spPr>
        <p:txBody>
          <a:bodyPr wrap="square" lIns="0" tIns="18000" rIns="0" bIns="18000" anchor="ctr" anchorCtr="0">
            <a:spAutoFit/>
          </a:bodyPr>
          <a:lstStyle/>
          <a:p>
            <a:r>
              <a:rPr lang="en-US" sz="3400" dirty="0"/>
              <a:t>Implementing Files Contiguous Layout</a:t>
            </a:r>
          </a:p>
        </p:txBody>
      </p:sp>
      <p:pic>
        <p:nvPicPr>
          <p:cNvPr id="4" name="Picture 3" descr="The figure consists of two parts labeled (a) and (b) that illustrate the contiguous allocation of disk space for seven files, and the state of the disk after files D and F have been removed.&#10;Long description is available in notes, press F6">
            <a:extLst>
              <a:ext uri="{FF2B5EF4-FFF2-40B4-BE49-F238E27FC236}">
                <a16:creationId xmlns:a16="http://schemas.microsoft.com/office/drawing/2014/main" id="{30F1EB9F-1A4C-B8F5-5EBD-8815997DC64F}"/>
              </a:ext>
            </a:extLst>
          </p:cNvPr>
          <p:cNvPicPr>
            <a:picLocks noChangeAspect="1"/>
          </p:cNvPicPr>
          <p:nvPr/>
        </p:nvPicPr>
        <p:blipFill>
          <a:blip r:embed="rId3"/>
          <a:stretch>
            <a:fillRect/>
          </a:stretch>
        </p:blipFill>
        <p:spPr>
          <a:xfrm>
            <a:off x="2132269" y="1098693"/>
            <a:ext cx="7927462" cy="4076531"/>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752351" y="5600060"/>
            <a:ext cx="6693394" cy="590349"/>
          </a:xfrm>
        </p:spPr>
        <p:txBody>
          <a:bodyPr wrap="square" lIns="0" tIns="18000" rIns="0" bIns="18000" anchor="ctr" anchorCtr="0">
            <a:spAutoFit/>
          </a:bodyPr>
          <a:lstStyle/>
          <a:p>
            <a:pPr marL="0" indent="0">
              <a:spcBef>
                <a:spcPts val="600"/>
              </a:spcBef>
              <a:buNone/>
            </a:pPr>
            <a:r>
              <a:rPr lang="en-US" sz="1800" dirty="0"/>
              <a:t>Figure 4.12 (a) Contiguous allocation of disk space for seven files. (b) The state of the disk after files </a:t>
            </a:r>
            <a:r>
              <a:rPr lang="en-US" sz="1800" b="1" dirty="0"/>
              <a:t>D</a:t>
            </a:r>
            <a:r>
              <a:rPr lang="en-US" sz="1800" dirty="0"/>
              <a:t> and </a:t>
            </a:r>
            <a:r>
              <a:rPr lang="en-US" sz="1800" b="1" dirty="0"/>
              <a:t>F</a:t>
            </a:r>
            <a:r>
              <a:rPr lang="en-US" sz="1800" dirty="0"/>
              <a:t> have been removed.</a:t>
            </a:r>
          </a:p>
        </p:txBody>
      </p:sp>
    </p:spTree>
    <p:extLst>
      <p:ext uri="{BB962C8B-B14F-4D97-AF65-F5344CB8AC3E}">
        <p14:creationId xmlns:p14="http://schemas.microsoft.com/office/powerpoint/2010/main" val="4074191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2975" y="225162"/>
            <a:ext cx="11153087" cy="559572"/>
          </a:xfrm>
        </p:spPr>
        <p:txBody>
          <a:bodyPr wrap="square" lIns="0" tIns="18000" rIns="0" bIns="18000" anchor="ctr" anchorCtr="0">
            <a:spAutoFit/>
          </a:bodyPr>
          <a:lstStyle/>
          <a:p>
            <a:r>
              <a:rPr lang="en-US" sz="3400" dirty="0"/>
              <a:t>How to Store Files on the Disk? </a:t>
            </a:r>
            <a:r>
              <a:rPr lang="en-US" sz="2600" dirty="0"/>
              <a:t>(2 of 2)</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22975" y="1097173"/>
            <a:ext cx="11153087" cy="1482901"/>
          </a:xfrm>
        </p:spPr>
        <p:txBody>
          <a:bodyPr wrap="square" lIns="0" tIns="18000" rIns="0" bIns="18000" anchor="ctr" anchorCtr="0">
            <a:spAutoFit/>
          </a:bodyPr>
          <a:lstStyle/>
          <a:p>
            <a:pPr marL="0" indent="0">
              <a:spcBef>
                <a:spcPts val="600"/>
              </a:spcBef>
              <a:buNone/>
            </a:pPr>
            <a:r>
              <a:rPr lang="en-US" sz="2800" b="1" dirty="0"/>
              <a:t>Contiguous allocation</a:t>
            </a:r>
          </a:p>
          <a:p>
            <a:pPr marL="342900" indent="-342900">
              <a:spcBef>
                <a:spcPts val="600"/>
              </a:spcBef>
            </a:pPr>
            <a:r>
              <a:rPr lang="en-US" sz="2800" dirty="0"/>
              <a:t>Store files as a contiguous stream of bytes</a:t>
            </a:r>
          </a:p>
          <a:p>
            <a:pPr marL="342900" indent="-342900">
              <a:spcBef>
                <a:spcPts val="600"/>
              </a:spcBef>
            </a:pPr>
            <a:r>
              <a:rPr lang="en-US" sz="2800" dirty="0"/>
              <a:t>Requires max file size, prone to fragmentation</a:t>
            </a:r>
          </a:p>
        </p:txBody>
      </p:sp>
      <p:sp>
        <p:nvSpPr>
          <p:cNvPr id="5" name="Content Placeholder 4">
            <a:extLst>
              <a:ext uri="{FF2B5EF4-FFF2-40B4-BE49-F238E27FC236}">
                <a16:creationId xmlns:a16="http://schemas.microsoft.com/office/drawing/2014/main" id="{202AAAC8-B276-AB67-105B-9B16AC796FC5}"/>
              </a:ext>
            </a:extLst>
          </p:cNvPr>
          <p:cNvSpPr>
            <a:spLocks noGrp="1"/>
          </p:cNvSpPr>
          <p:nvPr>
            <p:ph sz="quarter" idx="15"/>
          </p:nvPr>
        </p:nvSpPr>
        <p:spPr>
          <a:xfrm>
            <a:off x="522975" y="2815213"/>
            <a:ext cx="11153087" cy="1990733"/>
          </a:xfrm>
        </p:spPr>
        <p:txBody>
          <a:bodyPr wrap="square" lIns="0" tIns="18000" rIns="0" bIns="18000" anchor="ctr" anchorCtr="0">
            <a:spAutoFit/>
          </a:bodyPr>
          <a:lstStyle/>
          <a:p>
            <a:pPr marL="0" indent="0">
              <a:spcBef>
                <a:spcPts val="600"/>
              </a:spcBef>
              <a:buNone/>
            </a:pPr>
            <a:r>
              <a:rPr lang="en-US" sz="2800" b="1" kern="1200" dirty="0">
                <a:solidFill>
                  <a:prstClr val="black"/>
                </a:solidFill>
                <a:latin typeface="Arial" panose="020B0604020202020204" pitchFamily="34" charset="0"/>
                <a:ea typeface="+mn-ea"/>
                <a:cs typeface="Arial" panose="020B0604020202020204" pitchFamily="34" charset="0"/>
              </a:rPr>
              <a:t>Block-based strategies</a:t>
            </a:r>
          </a:p>
          <a:p>
            <a:pPr marL="342900" indent="-342900">
              <a:spcBef>
                <a:spcPts val="600"/>
              </a:spcBef>
            </a:pPr>
            <a:r>
              <a:rPr lang="en-US" sz="2800" kern="1200" dirty="0">
                <a:solidFill>
                  <a:prstClr val="black"/>
                </a:solidFill>
                <a:latin typeface="Arial" panose="020B0604020202020204" pitchFamily="34" charset="0"/>
                <a:ea typeface="+mn-ea"/>
                <a:cs typeface="Arial" panose="020B0604020202020204" pitchFamily="34" charset="0"/>
              </a:rPr>
              <a:t>Linked List</a:t>
            </a:r>
          </a:p>
          <a:p>
            <a:pPr marL="342900" indent="-342900">
              <a:spcBef>
                <a:spcPts val="600"/>
              </a:spcBef>
            </a:pPr>
            <a:r>
              <a:rPr lang="en-US" sz="2800" kern="1200" dirty="0">
                <a:solidFill>
                  <a:prstClr val="black"/>
                </a:solidFill>
                <a:latin typeface="Arial" panose="020B0604020202020204" pitchFamily="34" charset="0"/>
                <a:ea typeface="+mn-ea"/>
                <a:cs typeface="Arial" panose="020B0604020202020204" pitchFamily="34" charset="0"/>
              </a:rPr>
              <a:t>File Allocation Table</a:t>
            </a:r>
          </a:p>
          <a:p>
            <a:pPr marL="342900" indent="-342900">
              <a:spcBef>
                <a:spcPts val="600"/>
              </a:spcBef>
            </a:pPr>
            <a:r>
              <a:rPr lang="en-US" sz="2800" kern="1200" dirty="0" err="1">
                <a:solidFill>
                  <a:prstClr val="black"/>
                </a:solidFill>
                <a:latin typeface="Arial" panose="020B0604020202020204" pitchFamily="34" charset="0"/>
                <a:ea typeface="+mn-ea"/>
                <a:cs typeface="Arial" panose="020B0604020202020204" pitchFamily="34" charset="0"/>
              </a:rPr>
              <a:t>i</a:t>
            </a:r>
            <a:r>
              <a:rPr lang="en-US" sz="2800" kern="1200" dirty="0">
                <a:solidFill>
                  <a:prstClr val="black"/>
                </a:solidFill>
                <a:latin typeface="Arial" panose="020B0604020202020204" pitchFamily="34" charset="0"/>
                <a:ea typeface="+mn-ea"/>
                <a:cs typeface="Arial" panose="020B0604020202020204" pitchFamily="34" charset="0"/>
              </a:rPr>
              <a:t>-nodes</a:t>
            </a:r>
          </a:p>
        </p:txBody>
      </p:sp>
    </p:spTree>
    <p:extLst>
      <p:ext uri="{BB962C8B-B14F-4D97-AF65-F5344CB8AC3E}">
        <p14:creationId xmlns:p14="http://schemas.microsoft.com/office/powerpoint/2010/main" val="1013772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26050"/>
            <a:ext cx="11153087" cy="559572"/>
          </a:xfrm>
        </p:spPr>
        <p:txBody>
          <a:bodyPr wrap="square" lIns="0" tIns="18000" rIns="0" bIns="18000" anchor="ctr" anchorCtr="0">
            <a:spAutoFit/>
          </a:bodyPr>
          <a:lstStyle/>
          <a:p>
            <a:r>
              <a:rPr lang="en-US" sz="3400" dirty="0"/>
              <a:t>Implementing Files Linked List Allocation</a:t>
            </a:r>
          </a:p>
        </p:txBody>
      </p:sp>
      <p:pic>
        <p:nvPicPr>
          <p:cNvPr id="5" name="Picture 4" descr="The figure illustrates Storing a file as a linked list of disk blocks.&#10;Long description is available in notes, press F6">
            <a:extLst>
              <a:ext uri="{FF2B5EF4-FFF2-40B4-BE49-F238E27FC236}">
                <a16:creationId xmlns:a16="http://schemas.microsoft.com/office/drawing/2014/main" id="{AB4F7D4D-E2A4-37BC-EA11-43952B3F2ED0}"/>
              </a:ext>
            </a:extLst>
          </p:cNvPr>
          <p:cNvPicPr>
            <a:picLocks noChangeAspect="1"/>
          </p:cNvPicPr>
          <p:nvPr/>
        </p:nvPicPr>
        <p:blipFill>
          <a:blip r:embed="rId3"/>
          <a:srcRect/>
          <a:stretch/>
        </p:blipFill>
        <p:spPr>
          <a:xfrm>
            <a:off x="2911181" y="1098178"/>
            <a:ext cx="6369642" cy="4499540"/>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3357735" y="5953055"/>
            <a:ext cx="5489369" cy="313350"/>
          </a:xfrm>
        </p:spPr>
        <p:txBody>
          <a:bodyPr wrap="square" lIns="0" tIns="18000" rIns="0" bIns="18000" anchor="ctr" anchorCtr="0">
            <a:spAutoFit/>
          </a:bodyPr>
          <a:lstStyle/>
          <a:p>
            <a:pPr marL="0" indent="0">
              <a:buNone/>
            </a:pPr>
            <a:r>
              <a:rPr lang="en-US" altLang="en-US" sz="1800" dirty="0"/>
              <a:t>Figure 4.13 Storing a file as a linked list of disk blocks.</a:t>
            </a:r>
          </a:p>
        </p:txBody>
      </p:sp>
    </p:spTree>
    <p:extLst>
      <p:ext uri="{BB962C8B-B14F-4D97-AF65-F5344CB8AC3E}">
        <p14:creationId xmlns:p14="http://schemas.microsoft.com/office/powerpoint/2010/main" val="3699470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26948"/>
            <a:ext cx="11153087" cy="559572"/>
          </a:xfrm>
        </p:spPr>
        <p:txBody>
          <a:bodyPr wrap="square" lIns="0" tIns="18000" rIns="0" bIns="18000" anchor="ctr" anchorCtr="0">
            <a:spAutoFit/>
          </a:bodyPr>
          <a:lstStyle/>
          <a:p>
            <a:r>
              <a:rPr lang="en-US" sz="3400" dirty="0"/>
              <a:t>Implementing Files Linked List - Table in Memory</a:t>
            </a:r>
          </a:p>
        </p:txBody>
      </p:sp>
      <p:pic>
        <p:nvPicPr>
          <p:cNvPr id="5" name="Picture 4" descr="The figure illustrates Linked-list allocation using a file-allocation table in the main memory.&#10;Long description is available in notes, press F6">
            <a:extLst>
              <a:ext uri="{FF2B5EF4-FFF2-40B4-BE49-F238E27FC236}">
                <a16:creationId xmlns:a16="http://schemas.microsoft.com/office/drawing/2014/main" id="{AB4F7D4D-E2A4-37BC-EA11-43952B3F2ED0}"/>
              </a:ext>
            </a:extLst>
          </p:cNvPr>
          <p:cNvPicPr>
            <a:picLocks noChangeAspect="1"/>
          </p:cNvPicPr>
          <p:nvPr/>
        </p:nvPicPr>
        <p:blipFill>
          <a:blip r:embed="rId3"/>
          <a:srcRect/>
          <a:stretch/>
        </p:blipFill>
        <p:spPr>
          <a:xfrm>
            <a:off x="4071184" y="1032688"/>
            <a:ext cx="4066888" cy="4480711"/>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2219136" y="5755546"/>
            <a:ext cx="7770824" cy="313350"/>
          </a:xfrm>
        </p:spPr>
        <p:txBody>
          <a:bodyPr wrap="square" lIns="0" tIns="18000" rIns="0" bIns="18000" anchor="ctr" anchorCtr="0">
            <a:spAutoFit/>
          </a:bodyPr>
          <a:lstStyle/>
          <a:p>
            <a:pPr marL="0" indent="0">
              <a:buNone/>
            </a:pPr>
            <a:r>
              <a:rPr lang="en-US" altLang="en-US" sz="1800" dirty="0"/>
              <a:t>Figure 4.14 Linked list allocation using a file allocation table in main memory.</a:t>
            </a:r>
          </a:p>
        </p:txBody>
      </p:sp>
    </p:spTree>
    <p:extLst>
      <p:ext uri="{BB962C8B-B14F-4D97-AF65-F5344CB8AC3E}">
        <p14:creationId xmlns:p14="http://schemas.microsoft.com/office/powerpoint/2010/main" val="37274637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25151"/>
            <a:ext cx="11153087" cy="559572"/>
          </a:xfrm>
        </p:spPr>
        <p:txBody>
          <a:bodyPr wrap="square" lIns="0" tIns="18000" rIns="0" bIns="18000" anchor="ctr" anchorCtr="0">
            <a:spAutoFit/>
          </a:bodyPr>
          <a:lstStyle/>
          <a:p>
            <a:r>
              <a:rPr lang="en-US" sz="3400" dirty="0"/>
              <a:t>Implementing Files I-nodes</a:t>
            </a:r>
          </a:p>
        </p:txBody>
      </p:sp>
      <p:pic>
        <p:nvPicPr>
          <p:cNvPr id="5" name="Picture 4" descr="The figure illustrates an example i-node.&#10;Long description is available in notes, press F6">
            <a:extLst>
              <a:ext uri="{FF2B5EF4-FFF2-40B4-BE49-F238E27FC236}">
                <a16:creationId xmlns:a16="http://schemas.microsoft.com/office/drawing/2014/main" id="{AB4F7D4D-E2A4-37BC-EA11-43952B3F2ED0}"/>
              </a:ext>
            </a:extLst>
          </p:cNvPr>
          <p:cNvPicPr>
            <a:picLocks noChangeAspect="1"/>
          </p:cNvPicPr>
          <p:nvPr/>
        </p:nvPicPr>
        <p:blipFill>
          <a:blip r:embed="rId3"/>
          <a:srcRect/>
          <a:stretch/>
        </p:blipFill>
        <p:spPr>
          <a:xfrm>
            <a:off x="3827351" y="1008766"/>
            <a:ext cx="4537299" cy="4754278"/>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4527497" y="5955931"/>
            <a:ext cx="3132352" cy="313350"/>
          </a:xfrm>
        </p:spPr>
        <p:txBody>
          <a:bodyPr wrap="square" lIns="0" tIns="18000" rIns="0" bIns="18000" anchor="ctr" anchorCtr="0">
            <a:spAutoFit/>
          </a:bodyPr>
          <a:lstStyle/>
          <a:p>
            <a:pPr marL="0" indent="0">
              <a:buNone/>
            </a:pPr>
            <a:r>
              <a:rPr lang="en-US" altLang="en-US" sz="1800" dirty="0"/>
              <a:t>Figure 4.15 An example i-node</a:t>
            </a:r>
          </a:p>
        </p:txBody>
      </p:sp>
    </p:spTree>
    <p:extLst>
      <p:ext uri="{BB962C8B-B14F-4D97-AF65-F5344CB8AC3E}">
        <p14:creationId xmlns:p14="http://schemas.microsoft.com/office/powerpoint/2010/main" val="3274304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5463" y="226664"/>
            <a:ext cx="10972800" cy="559572"/>
          </a:xfrm>
        </p:spPr>
        <p:txBody>
          <a:bodyPr wrap="square" lIns="0" tIns="18000" rIns="0" bIns="18000" anchor="ctr" anchorCtr="0">
            <a:spAutoFit/>
          </a:bodyPr>
          <a:lstStyle/>
          <a:p>
            <a:r>
              <a:rPr lang="en-US" sz="3400" dirty="0"/>
              <a:t>Implementing Files I-nodes with Indirect Blocks</a:t>
            </a:r>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33400" y="1116483"/>
            <a:ext cx="10972800" cy="1482901"/>
          </a:xfrm>
        </p:spPr>
        <p:txBody>
          <a:bodyPr wrap="square" lIns="0" tIns="18000" rIns="0" bIns="18000" anchor="ctr" anchorCtr="0">
            <a:spAutoFit/>
          </a:bodyPr>
          <a:lstStyle/>
          <a:p>
            <a:pPr marL="342000" indent="-342000">
              <a:spcBef>
                <a:spcPts val="600"/>
              </a:spcBef>
              <a:buSzPts val="2400"/>
            </a:pPr>
            <a:r>
              <a:rPr lang="en-US" sz="2800" dirty="0"/>
              <a:t>Store list of block addresses per file in an </a:t>
            </a:r>
            <a:r>
              <a:rPr lang="en-US" sz="2800" dirty="0" err="1"/>
              <a:t>i</a:t>
            </a:r>
            <a:r>
              <a:rPr lang="en-US" sz="2800" dirty="0"/>
              <a:t>-node</a:t>
            </a:r>
          </a:p>
          <a:p>
            <a:pPr marL="342000" indent="-342000">
              <a:spcBef>
                <a:spcPts val="600"/>
              </a:spcBef>
              <a:buSzPts val="2400"/>
            </a:pPr>
            <a:r>
              <a:rPr lang="en-US" sz="2800" dirty="0"/>
              <a:t>Better scalability: only require metadata for in-use files</a:t>
            </a:r>
          </a:p>
          <a:p>
            <a:pPr marL="342000" indent="-342000">
              <a:spcBef>
                <a:spcPts val="600"/>
              </a:spcBef>
              <a:buSzPts val="2400"/>
            </a:pPr>
            <a:r>
              <a:rPr lang="en-US" sz="2800" dirty="0"/>
              <a:t>Large-file </a:t>
            </a:r>
            <a:r>
              <a:rPr lang="en-US" sz="2800" dirty="0" err="1"/>
              <a:t>i</a:t>
            </a:r>
            <a:r>
              <a:rPr lang="en-US" sz="2800" dirty="0"/>
              <a:t>-nodes point to indirect blocks with more addresses</a:t>
            </a:r>
          </a:p>
        </p:txBody>
      </p:sp>
      <p:pic>
        <p:nvPicPr>
          <p:cNvPr id="5" name="Picture 4" descr="The figure illustrates a UNIX i-node.&#10;Long description is available in notes, press F6">
            <a:extLst>
              <a:ext uri="{FF2B5EF4-FFF2-40B4-BE49-F238E27FC236}">
                <a16:creationId xmlns:a16="http://schemas.microsoft.com/office/drawing/2014/main" id="{AB4F7D4D-E2A4-37BC-EA11-43952B3F2ED0}"/>
              </a:ext>
            </a:extLst>
          </p:cNvPr>
          <p:cNvPicPr>
            <a:picLocks noChangeAspect="1"/>
          </p:cNvPicPr>
          <p:nvPr/>
        </p:nvPicPr>
        <p:blipFill>
          <a:blip r:embed="rId3"/>
          <a:srcRect/>
          <a:stretch/>
        </p:blipFill>
        <p:spPr>
          <a:xfrm>
            <a:off x="3824936" y="2860074"/>
            <a:ext cx="4542131" cy="2805954"/>
          </a:xfrm>
          <a:prstGeom prst="rect">
            <a:avLst/>
          </a:prstGeom>
        </p:spPr>
      </p:pic>
      <p:sp>
        <p:nvSpPr>
          <p:cNvPr id="4" name="Content Placeholder 3">
            <a:extLst>
              <a:ext uri="{FF2B5EF4-FFF2-40B4-BE49-F238E27FC236}">
                <a16:creationId xmlns:a16="http://schemas.microsoft.com/office/drawing/2014/main" id="{F8491A8E-F843-0003-8660-045A06B01801}"/>
              </a:ext>
            </a:extLst>
          </p:cNvPr>
          <p:cNvSpPr>
            <a:spLocks noGrp="1"/>
          </p:cNvSpPr>
          <p:nvPr>
            <p:ph sz="quarter" idx="14"/>
          </p:nvPr>
        </p:nvSpPr>
        <p:spPr>
          <a:xfrm>
            <a:off x="4898763" y="5824970"/>
            <a:ext cx="2402123" cy="282573"/>
          </a:xfrm>
        </p:spPr>
        <p:txBody>
          <a:bodyPr wrap="square" lIns="0" tIns="18000" rIns="0" bIns="18000" anchor="ctr" anchorCtr="0">
            <a:spAutoFit/>
          </a:bodyPr>
          <a:lstStyle/>
          <a:p>
            <a:pPr marL="0" indent="0">
              <a:buNone/>
            </a:pPr>
            <a:r>
              <a:rPr lang="en-US" altLang="en-US" sz="1600" dirty="0"/>
              <a:t>Figure 4.35 A </a:t>
            </a:r>
            <a:r>
              <a:rPr lang="en-US" altLang="en-US" sz="1600" spc="-200" dirty="0"/>
              <a:t>U N I </a:t>
            </a:r>
            <a:r>
              <a:rPr lang="en-US" altLang="en-US" sz="1600" dirty="0"/>
              <a:t>X i-node</a:t>
            </a:r>
          </a:p>
        </p:txBody>
      </p:sp>
    </p:spTree>
    <p:extLst>
      <p:ext uri="{BB962C8B-B14F-4D97-AF65-F5344CB8AC3E}">
        <p14:creationId xmlns:p14="http://schemas.microsoft.com/office/powerpoint/2010/main" val="4216542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2975" y="225163"/>
            <a:ext cx="11153087" cy="559572"/>
          </a:xfrm>
        </p:spPr>
        <p:txBody>
          <a:bodyPr wrap="square" lIns="0" tIns="18000" rIns="0" bIns="18000" anchor="ctr" anchorCtr="0">
            <a:spAutoFit/>
          </a:bodyPr>
          <a:lstStyle/>
          <a:p>
            <a:r>
              <a:rPr lang="en-US" sz="3400" dirty="0"/>
              <a:t>File System Implementation </a:t>
            </a:r>
            <a:r>
              <a:rPr lang="en-US" sz="2600" dirty="0"/>
              <a:t>(3 of 6)</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22975" y="1094175"/>
            <a:ext cx="11153087" cy="2498564"/>
          </a:xfrm>
        </p:spPr>
        <p:txBody>
          <a:bodyPr wrap="square" lIns="0" tIns="18000" rIns="0" bIns="18000" anchor="ctr" anchorCtr="0">
            <a:spAutoFit/>
          </a:bodyPr>
          <a:lstStyle/>
          <a:p>
            <a:pPr marL="342900" indent="-342900">
              <a:spcBef>
                <a:spcPts val="600"/>
              </a:spcBef>
            </a:pPr>
            <a:r>
              <a:rPr lang="en-US" sz="2800" dirty="0"/>
              <a:t>How to store files?</a:t>
            </a:r>
          </a:p>
          <a:p>
            <a:pPr marL="342900" indent="-342900">
              <a:spcBef>
                <a:spcPts val="600"/>
              </a:spcBef>
            </a:pPr>
            <a:r>
              <a:rPr lang="en-US" sz="2800" b="1" dirty="0"/>
              <a:t>How to implement directories?</a:t>
            </a:r>
          </a:p>
          <a:p>
            <a:pPr marL="342900" indent="-342900">
              <a:spcBef>
                <a:spcPts val="600"/>
              </a:spcBef>
            </a:pPr>
            <a:r>
              <a:rPr lang="en-US" sz="2800" dirty="0"/>
              <a:t>How to manage disk space?</a:t>
            </a:r>
          </a:p>
          <a:p>
            <a:pPr marL="342900" indent="-342900">
              <a:spcBef>
                <a:spcPts val="600"/>
              </a:spcBef>
            </a:pPr>
            <a:r>
              <a:rPr lang="en-US" sz="2800" dirty="0"/>
              <a:t>How to ensure file system performance?</a:t>
            </a:r>
          </a:p>
          <a:p>
            <a:pPr marL="342900" indent="-342900">
              <a:spcBef>
                <a:spcPts val="600"/>
              </a:spcBef>
            </a:pPr>
            <a:r>
              <a:rPr lang="en-US" sz="2800" dirty="0"/>
              <a:t>How to ensure file system dependability?</a:t>
            </a:r>
          </a:p>
        </p:txBody>
      </p:sp>
    </p:spTree>
    <p:extLst>
      <p:ext uri="{BB962C8B-B14F-4D97-AF65-F5344CB8AC3E}">
        <p14:creationId xmlns:p14="http://schemas.microsoft.com/office/powerpoint/2010/main" val="518770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30001"/>
            <a:ext cx="11153086" cy="559572"/>
          </a:xfrm>
        </p:spPr>
        <p:txBody>
          <a:bodyPr wrap="square" lIns="0" tIns="18000" rIns="0" bIns="18000" anchor="ctr" anchorCtr="0">
            <a:spAutoFit/>
          </a:bodyPr>
          <a:lstStyle/>
          <a:p>
            <a:r>
              <a:rPr lang="en-US" sz="3400" dirty="0"/>
              <a:t>Directory Implementation</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505" y="948159"/>
            <a:ext cx="11153727" cy="1482901"/>
          </a:xfrm>
        </p:spPr>
        <p:txBody>
          <a:bodyPr wrap="square" lIns="0" tIns="18000" rIns="0" bIns="18000" anchor="ctr" anchorCtr="0">
            <a:spAutoFit/>
          </a:bodyPr>
          <a:lstStyle/>
          <a:p>
            <a:pPr marL="342900" indent="-342900">
              <a:spcBef>
                <a:spcPts val="600"/>
              </a:spcBef>
            </a:pPr>
            <a:r>
              <a:rPr lang="en-US" sz="2800" dirty="0"/>
              <a:t>How to store directory entries and attributes?</a:t>
            </a:r>
          </a:p>
          <a:p>
            <a:pPr marL="342900" indent="-342900">
              <a:spcBef>
                <a:spcPts val="600"/>
              </a:spcBef>
            </a:pPr>
            <a:r>
              <a:rPr lang="en-US" sz="2800" dirty="0"/>
              <a:t>How to find the root directory?</a:t>
            </a:r>
          </a:p>
          <a:p>
            <a:pPr marL="342900" indent="-342900">
              <a:spcBef>
                <a:spcPts val="600"/>
              </a:spcBef>
            </a:pPr>
            <a:r>
              <a:rPr lang="en-US" sz="2800" dirty="0"/>
              <a:t>How to find any other directory?</a:t>
            </a:r>
          </a:p>
        </p:txBody>
      </p:sp>
    </p:spTree>
    <p:extLst>
      <p:ext uri="{BB962C8B-B14F-4D97-AF65-F5344CB8AC3E}">
        <p14:creationId xmlns:p14="http://schemas.microsoft.com/office/powerpoint/2010/main" val="4169938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5859-87D0-19F7-829D-8E389334227C}"/>
              </a:ext>
            </a:extLst>
          </p:cNvPr>
          <p:cNvSpPr>
            <a:spLocks noGrp="1"/>
          </p:cNvSpPr>
          <p:nvPr>
            <p:ph type="title"/>
          </p:nvPr>
        </p:nvSpPr>
        <p:spPr>
          <a:xfrm>
            <a:off x="523875" y="222441"/>
            <a:ext cx="11152188" cy="559572"/>
          </a:xfrm>
        </p:spPr>
        <p:txBody>
          <a:bodyPr wrap="square" lIns="0" tIns="18000" rIns="0" bIns="18000" anchor="ctr" anchorCtr="0">
            <a:spAutoFit/>
          </a:bodyPr>
          <a:lstStyle/>
          <a:p>
            <a:r>
              <a:rPr lang="en-US" sz="3400" dirty="0"/>
              <a:t>File Systems (4)</a:t>
            </a:r>
          </a:p>
        </p:txBody>
      </p:sp>
      <p:sp>
        <p:nvSpPr>
          <p:cNvPr id="3" name="Content Placeholder 2">
            <a:extLst>
              <a:ext uri="{FF2B5EF4-FFF2-40B4-BE49-F238E27FC236}">
                <a16:creationId xmlns:a16="http://schemas.microsoft.com/office/drawing/2014/main" id="{8DAFCD34-443A-8957-6D5A-0420D8E2A7A4}"/>
              </a:ext>
            </a:extLst>
          </p:cNvPr>
          <p:cNvSpPr>
            <a:spLocks noGrp="1"/>
          </p:cNvSpPr>
          <p:nvPr>
            <p:ph sz="quarter" idx="13"/>
          </p:nvPr>
        </p:nvSpPr>
        <p:spPr>
          <a:xfrm>
            <a:off x="532501" y="961194"/>
            <a:ext cx="11152188" cy="1482901"/>
          </a:xfrm>
        </p:spPr>
        <p:txBody>
          <a:bodyPr wrap="square" lIns="0" tIns="18000" rIns="0" bIns="18000" anchor="ctr" anchorCtr="0">
            <a:spAutoFit/>
          </a:bodyPr>
          <a:lstStyle/>
          <a:p>
            <a:pPr marL="0" indent="0">
              <a:spcBef>
                <a:spcPts val="600"/>
              </a:spcBef>
              <a:buNone/>
            </a:pPr>
            <a:r>
              <a:rPr lang="en-US" sz="2800" dirty="0"/>
              <a:t>File Systems are:</a:t>
            </a:r>
          </a:p>
          <a:p>
            <a:pPr marL="342900" indent="-342900">
              <a:spcBef>
                <a:spcPts val="600"/>
              </a:spcBef>
            </a:pPr>
            <a:r>
              <a:rPr lang="en-US" sz="2800" dirty="0"/>
              <a:t>A way to organize and (persistently) store information</a:t>
            </a:r>
          </a:p>
          <a:p>
            <a:pPr marL="342900" indent="-342900">
              <a:spcBef>
                <a:spcPts val="600"/>
              </a:spcBef>
            </a:pPr>
            <a:r>
              <a:rPr lang="en-US" sz="2800" dirty="0"/>
              <a:t>An abstraction over storage devices:</a:t>
            </a:r>
          </a:p>
        </p:txBody>
      </p:sp>
      <p:sp>
        <p:nvSpPr>
          <p:cNvPr id="5" name="Content Placeholder 4">
            <a:extLst>
              <a:ext uri="{FF2B5EF4-FFF2-40B4-BE49-F238E27FC236}">
                <a16:creationId xmlns:a16="http://schemas.microsoft.com/office/drawing/2014/main" id="{19978C0E-0A7D-6AB7-F420-2EBA8ABE671B}"/>
              </a:ext>
            </a:extLst>
          </p:cNvPr>
          <p:cNvSpPr>
            <a:spLocks noGrp="1"/>
          </p:cNvSpPr>
          <p:nvPr>
            <p:ph sz="quarter" idx="15"/>
          </p:nvPr>
        </p:nvSpPr>
        <p:spPr>
          <a:xfrm>
            <a:off x="533605" y="2616155"/>
            <a:ext cx="5832689" cy="467239"/>
          </a:xfrm>
        </p:spPr>
        <p:txBody>
          <a:bodyPr wrap="square" lIns="0" tIns="18000" rIns="0" bIns="18000" anchor="ctr" anchorCtr="0">
            <a:spAutoFit/>
          </a:bodyPr>
          <a:lstStyle/>
          <a:p>
            <a:pPr marL="829818" lvl="1" indent="-342900"/>
            <a:r>
              <a:rPr lang="en-US" sz="2800" dirty="0"/>
              <a:t>Hard disk, </a:t>
            </a:r>
            <a:r>
              <a:rPr lang="en-US" sz="2800" spc="-350" dirty="0"/>
              <a:t>S S </a:t>
            </a:r>
            <a:r>
              <a:rPr lang="en-US" sz="2800" dirty="0"/>
              <a:t>D, network, </a:t>
            </a:r>
            <a:r>
              <a:rPr lang="en-US" sz="2800" spc="-350" dirty="0"/>
              <a:t>R A </a:t>
            </a:r>
            <a:r>
              <a:rPr lang="en-US" sz="2800" dirty="0"/>
              <a:t>M,</a:t>
            </a:r>
          </a:p>
        </p:txBody>
      </p:sp>
      <p:graphicFrame>
        <p:nvGraphicFramePr>
          <p:cNvPr id="10" name="Object 9" descr="ellipse">
            <a:extLst>
              <a:ext uri="{FF2B5EF4-FFF2-40B4-BE49-F238E27FC236}">
                <a16:creationId xmlns:a16="http://schemas.microsoft.com/office/drawing/2014/main" id="{49F6D4C6-BF42-7265-A3B0-5F1779143439}"/>
              </a:ext>
            </a:extLst>
          </p:cNvPr>
          <p:cNvGraphicFramePr>
            <a:graphicFrameLocks noChangeAspect="1"/>
          </p:cNvGraphicFramePr>
          <p:nvPr>
            <p:extLst>
              <p:ext uri="{D42A27DB-BD31-4B8C-83A1-F6EECF244321}">
                <p14:modId xmlns:p14="http://schemas.microsoft.com/office/powerpoint/2010/main" val="3231473220"/>
              </p:ext>
            </p:extLst>
          </p:nvPr>
        </p:nvGraphicFramePr>
        <p:xfrm>
          <a:off x="6432077" y="2845570"/>
          <a:ext cx="654050" cy="241300"/>
        </p:xfrm>
        <a:graphic>
          <a:graphicData uri="http://schemas.openxmlformats.org/presentationml/2006/ole">
            <mc:AlternateContent xmlns:mc="http://schemas.openxmlformats.org/markup-compatibility/2006">
              <mc:Choice xmlns:v="urn:schemas-microsoft-com:vml" Requires="v">
                <p:oleObj name="Equation" r:id="rId2" imgW="177480" imgH="88560" progId="Equation.DSMT4">
                  <p:embed/>
                </p:oleObj>
              </mc:Choice>
              <mc:Fallback>
                <p:oleObj name="Equation" r:id="rId2" imgW="177480" imgH="88560" progId="Equation.DSMT4">
                  <p:embed/>
                  <p:pic>
                    <p:nvPicPr>
                      <p:cNvPr id="9" name="Object 8" descr="A right headed arrow. ">
                        <a:extLst>
                          <a:ext uri="{FF2B5EF4-FFF2-40B4-BE49-F238E27FC236}">
                            <a16:creationId xmlns:a16="http://schemas.microsoft.com/office/drawing/2014/main" id="{73948295-5011-BF30-C544-CA35D832BE01}"/>
                          </a:ext>
                        </a:extLst>
                      </p:cNvPr>
                      <p:cNvPicPr/>
                      <p:nvPr/>
                    </p:nvPicPr>
                    <p:blipFill>
                      <a:blip r:embed="rId3"/>
                      <a:stretch>
                        <a:fillRect/>
                      </a:stretch>
                    </p:blipFill>
                    <p:spPr>
                      <a:xfrm>
                        <a:off x="6432077" y="2845570"/>
                        <a:ext cx="654050" cy="2413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A87DA30A-10C1-DC4E-F726-F48BB7D52A90}"/>
              </a:ext>
            </a:extLst>
          </p:cNvPr>
          <p:cNvSpPr>
            <a:spLocks noGrp="1"/>
          </p:cNvSpPr>
          <p:nvPr>
            <p:ph sz="quarter" idx="16"/>
          </p:nvPr>
        </p:nvSpPr>
        <p:spPr>
          <a:xfrm>
            <a:off x="523875" y="3249721"/>
            <a:ext cx="11152188" cy="3006395"/>
          </a:xfrm>
        </p:spPr>
        <p:txBody>
          <a:bodyPr wrap="square" lIns="0" tIns="18000" rIns="0" bIns="18000" anchor="ctr" anchorCtr="0">
            <a:spAutoFit/>
          </a:bodyPr>
          <a:lstStyle/>
          <a:p>
            <a:pPr marL="342900" indent="-342900">
              <a:spcBef>
                <a:spcPts val="600"/>
              </a:spcBef>
            </a:pPr>
            <a:r>
              <a:rPr lang="en-US" sz="2800" dirty="0"/>
              <a:t>Organized in files and (typically) directories.</a:t>
            </a:r>
          </a:p>
          <a:p>
            <a:pPr marL="342900" indent="-342900">
              <a:spcBef>
                <a:spcPts val="600"/>
              </a:spcBef>
            </a:pPr>
            <a:r>
              <a:rPr lang="en-US" sz="2800" dirty="0"/>
              <a:t>Examples:</a:t>
            </a:r>
          </a:p>
          <a:p>
            <a:pPr marL="829818" lvl="1" indent="-342900"/>
            <a:r>
              <a:rPr lang="en-US" sz="2800" spc="-350" dirty="0"/>
              <a:t>F A </a:t>
            </a:r>
            <a:r>
              <a:rPr lang="en-US" sz="2800" dirty="0"/>
              <a:t>T12/</a:t>
            </a:r>
            <a:r>
              <a:rPr lang="en-US" sz="2800" spc="-350" dirty="0"/>
              <a:t>F A </a:t>
            </a:r>
            <a:r>
              <a:rPr lang="en-US" sz="2800" dirty="0"/>
              <a:t>T16: </a:t>
            </a:r>
            <a:r>
              <a:rPr lang="en-US" sz="2800" spc="-350" dirty="0"/>
              <a:t>M </a:t>
            </a:r>
            <a:r>
              <a:rPr lang="en-US" sz="2800" dirty="0"/>
              <a:t>S-</a:t>
            </a:r>
            <a:r>
              <a:rPr lang="en-US" sz="2800" spc="-350" dirty="0"/>
              <a:t>D O </a:t>
            </a:r>
            <a:r>
              <a:rPr lang="en-US" sz="2800" dirty="0"/>
              <a:t>S</a:t>
            </a:r>
          </a:p>
          <a:p>
            <a:pPr marL="829818" lvl="1" indent="-342900"/>
            <a:r>
              <a:rPr lang="en-US" sz="2800" spc="-350" dirty="0"/>
              <a:t>N T F </a:t>
            </a:r>
            <a:r>
              <a:rPr lang="en-US" sz="2800" dirty="0"/>
              <a:t>S: Windows</a:t>
            </a:r>
          </a:p>
          <a:p>
            <a:pPr marL="829818" lvl="1" indent="-342900"/>
            <a:r>
              <a:rPr lang="en-US" sz="2800" dirty="0"/>
              <a:t>Ext4: Linux</a:t>
            </a:r>
          </a:p>
          <a:p>
            <a:pPr marL="829818" lvl="1" indent="-342900"/>
            <a:r>
              <a:rPr lang="en-US" sz="2800" spc="-350" dirty="0"/>
              <a:t>A P F </a:t>
            </a:r>
            <a:r>
              <a:rPr lang="en-US" sz="2800" dirty="0"/>
              <a:t>S: mac</a:t>
            </a:r>
            <a:r>
              <a:rPr lang="en-US" sz="2800" spc="-300" dirty="0"/>
              <a:t> </a:t>
            </a:r>
            <a:r>
              <a:rPr lang="en-US" sz="2800" spc="-350" dirty="0"/>
              <a:t>O </a:t>
            </a:r>
            <a:r>
              <a:rPr lang="en-US" sz="2800" dirty="0"/>
              <a:t>S/</a:t>
            </a:r>
            <a:r>
              <a:rPr lang="en-US" sz="2800" spc="-350" dirty="0"/>
              <a:t>i O </a:t>
            </a:r>
            <a:r>
              <a:rPr lang="en-US" sz="2800" dirty="0"/>
              <a:t>S</a:t>
            </a:r>
          </a:p>
        </p:txBody>
      </p:sp>
    </p:spTree>
    <p:extLst>
      <p:ext uri="{BB962C8B-B14F-4D97-AF65-F5344CB8AC3E}">
        <p14:creationId xmlns:p14="http://schemas.microsoft.com/office/powerpoint/2010/main" val="6393446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30001"/>
            <a:ext cx="11153086" cy="559572"/>
          </a:xfrm>
        </p:spPr>
        <p:txBody>
          <a:bodyPr wrap="square" lIns="0" tIns="18000" rIns="0" bIns="18000" anchor="ctr" anchorCtr="0">
            <a:spAutoFit/>
          </a:bodyPr>
          <a:lstStyle/>
          <a:p>
            <a:r>
              <a:rPr lang="en-US" sz="3400" dirty="0"/>
              <a:t>Directory Entries and Attributes</a:t>
            </a:r>
          </a:p>
        </p:txBody>
      </p:sp>
      <p:pic>
        <p:nvPicPr>
          <p:cNvPr id="4" name="Picture 3" descr="The figure consists of two parts labeled (a) and (b) that illustrate a simple directory containing fixed-size entries with the disk addresses and attributes in the directory entry, and a directory in which each entry just refers to an i-node.&#10;Long description is available in notes, press F6">
            <a:extLst>
              <a:ext uri="{FF2B5EF4-FFF2-40B4-BE49-F238E27FC236}">
                <a16:creationId xmlns:a16="http://schemas.microsoft.com/office/drawing/2014/main" id="{7BC99156-CBDF-9722-C5F0-D903FC9CA9C5}"/>
              </a:ext>
            </a:extLst>
          </p:cNvPr>
          <p:cNvPicPr>
            <a:picLocks noChangeAspect="1"/>
          </p:cNvPicPr>
          <p:nvPr/>
        </p:nvPicPr>
        <p:blipFill>
          <a:blip r:embed="rId3"/>
          <a:stretch>
            <a:fillRect/>
          </a:stretch>
        </p:blipFill>
        <p:spPr>
          <a:xfrm>
            <a:off x="1286141" y="1095539"/>
            <a:ext cx="9619719" cy="3512064"/>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490390" y="5383613"/>
            <a:ext cx="9217956" cy="590349"/>
          </a:xfrm>
        </p:spPr>
        <p:txBody>
          <a:bodyPr wrap="square" lIns="0" tIns="18000" rIns="0" bIns="18000" anchor="ctr" anchorCtr="0">
            <a:spAutoFit/>
          </a:bodyPr>
          <a:lstStyle/>
          <a:p>
            <a:pPr marL="0" indent="0">
              <a:spcBef>
                <a:spcPts val="600"/>
              </a:spcBef>
              <a:buNone/>
            </a:pPr>
            <a:r>
              <a:rPr lang="en-US" sz="1800" dirty="0"/>
              <a:t>Figure 4.16 (a) A simple directory containing fixed-size entries with the disk addresses and attributes in the directory entry. (b) A directory in which each entry just refers to an i-node.</a:t>
            </a:r>
          </a:p>
        </p:txBody>
      </p:sp>
    </p:spTree>
    <p:extLst>
      <p:ext uri="{BB962C8B-B14F-4D97-AF65-F5344CB8AC3E}">
        <p14:creationId xmlns:p14="http://schemas.microsoft.com/office/powerpoint/2010/main" val="890943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30001"/>
            <a:ext cx="11153086" cy="559572"/>
          </a:xfrm>
        </p:spPr>
        <p:txBody>
          <a:bodyPr wrap="square" lIns="0" tIns="18000" rIns="0" bIns="18000" anchor="ctr" anchorCtr="0">
            <a:spAutoFit/>
          </a:bodyPr>
          <a:lstStyle/>
          <a:p>
            <a:r>
              <a:rPr lang="en-US" sz="3400" spc="-500" dirty="0"/>
              <a:t>F A T </a:t>
            </a:r>
            <a:r>
              <a:rPr lang="en-US" sz="3400" dirty="0"/>
              <a:t>12/</a:t>
            </a:r>
            <a:r>
              <a:rPr lang="en-US" sz="3400" spc="-500" dirty="0"/>
              <a:t>F A T </a:t>
            </a:r>
            <a:r>
              <a:rPr lang="en-US" sz="3400" dirty="0"/>
              <a:t>16 Layout</a:t>
            </a:r>
          </a:p>
        </p:txBody>
      </p:sp>
      <p:pic>
        <p:nvPicPr>
          <p:cNvPr id="5" name="Picture 4" descr="An illustration of F A T 12 forward slash F A T 16 in a rectangular figure.&#10;Long description is available in notes, press F6">
            <a:extLst>
              <a:ext uri="{FF2B5EF4-FFF2-40B4-BE49-F238E27FC236}">
                <a16:creationId xmlns:a16="http://schemas.microsoft.com/office/drawing/2014/main" id="{D83D87B9-064B-D4CD-03A7-9E1648F061BD}"/>
              </a:ext>
            </a:extLst>
          </p:cNvPr>
          <p:cNvPicPr>
            <a:picLocks noChangeAspect="1"/>
          </p:cNvPicPr>
          <p:nvPr/>
        </p:nvPicPr>
        <p:blipFill>
          <a:blip r:embed="rId3"/>
          <a:stretch>
            <a:fillRect/>
          </a:stretch>
        </p:blipFill>
        <p:spPr>
          <a:xfrm>
            <a:off x="1578784" y="1582535"/>
            <a:ext cx="9051684" cy="1311680"/>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505" y="3441963"/>
            <a:ext cx="11153727" cy="2498564"/>
          </a:xfrm>
        </p:spPr>
        <p:txBody>
          <a:bodyPr wrap="square" lIns="0" tIns="18000" rIns="0" bIns="18000" anchor="ctr" anchorCtr="0">
            <a:spAutoFit/>
          </a:bodyPr>
          <a:lstStyle/>
          <a:p>
            <a:pPr marL="342900" indent="-342900">
              <a:spcBef>
                <a:spcPts val="600"/>
              </a:spcBef>
            </a:pPr>
            <a:r>
              <a:rPr lang="en-US" sz="2800" dirty="0"/>
              <a:t>Reserved later used for </a:t>
            </a:r>
            <a:r>
              <a:rPr lang="en-US" sz="2800" spc="-300" dirty="0"/>
              <a:t>F </a:t>
            </a:r>
            <a:r>
              <a:rPr lang="en-US" sz="2800" dirty="0"/>
              <a:t>S information</a:t>
            </a:r>
          </a:p>
          <a:p>
            <a:pPr marL="342900" indent="-342900">
              <a:spcBef>
                <a:spcPts val="600"/>
              </a:spcBef>
            </a:pPr>
            <a:r>
              <a:rPr lang="en-US" sz="2800" spc="-300" dirty="0"/>
              <a:t>F A </a:t>
            </a:r>
            <a:r>
              <a:rPr lang="en-US" sz="2800" dirty="0"/>
              <a:t>T #1/#2: </a:t>
            </a:r>
            <a:r>
              <a:rPr lang="en-US" sz="2800" dirty="0" err="1"/>
              <a:t>preallocated</a:t>
            </a:r>
            <a:r>
              <a:rPr lang="en-US" sz="2800" dirty="0"/>
              <a:t> File Allocation Tables</a:t>
            </a:r>
          </a:p>
          <a:p>
            <a:pPr marL="342900" indent="-342900">
              <a:spcBef>
                <a:spcPts val="600"/>
              </a:spcBef>
            </a:pPr>
            <a:r>
              <a:rPr lang="en-US" sz="2800" dirty="0" err="1"/>
              <a:t>Preallocated</a:t>
            </a:r>
            <a:r>
              <a:rPr lang="en-US" sz="2800" dirty="0"/>
              <a:t> root directory</a:t>
            </a:r>
          </a:p>
          <a:p>
            <a:pPr marL="342900" indent="-342900">
              <a:spcBef>
                <a:spcPts val="600"/>
              </a:spcBef>
            </a:pPr>
            <a:r>
              <a:rPr lang="en-US" sz="2800" dirty="0"/>
              <a:t>Clusters represent addressable blocks:</a:t>
            </a:r>
          </a:p>
          <a:p>
            <a:pPr marL="829818" lvl="1" indent="-342900"/>
            <a:r>
              <a:rPr lang="en-US" sz="2800" spc="-300" dirty="0"/>
              <a:t>F A </a:t>
            </a:r>
            <a:r>
              <a:rPr lang="en-US" sz="2800" dirty="0"/>
              <a:t>T contains chains indexed by starting cluster</a:t>
            </a:r>
          </a:p>
        </p:txBody>
      </p:sp>
    </p:spTree>
    <p:extLst>
      <p:ext uri="{BB962C8B-B14F-4D97-AF65-F5344CB8AC3E}">
        <p14:creationId xmlns:p14="http://schemas.microsoft.com/office/powerpoint/2010/main" val="1207707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10951"/>
            <a:ext cx="11153086" cy="559572"/>
          </a:xfrm>
        </p:spPr>
        <p:txBody>
          <a:bodyPr wrap="square" lIns="0" tIns="18000" rIns="0" bIns="18000" anchor="ctr" anchorCtr="0">
            <a:spAutoFit/>
          </a:bodyPr>
          <a:lstStyle/>
          <a:p>
            <a:r>
              <a:rPr lang="en-US" sz="3400" dirty="0"/>
              <a:t>Quiz </a:t>
            </a:r>
            <a:r>
              <a:rPr lang="en-US" sz="2600" dirty="0"/>
              <a:t>(3 of 6)</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505" y="1091504"/>
            <a:ext cx="11153727" cy="467239"/>
          </a:xfrm>
        </p:spPr>
        <p:txBody>
          <a:bodyPr wrap="square" lIns="0" tIns="18000" rIns="0" bIns="18000" anchor="ctr" anchorCtr="0">
            <a:spAutoFit/>
          </a:bodyPr>
          <a:lstStyle/>
          <a:p>
            <a:pPr marL="0" indent="0">
              <a:spcBef>
                <a:spcPts val="600"/>
              </a:spcBef>
              <a:buNone/>
            </a:pPr>
            <a:r>
              <a:rPr lang="en-US" sz="2800" i="1" dirty="0"/>
              <a:t>Why 2 </a:t>
            </a:r>
            <a:r>
              <a:rPr lang="en-US" sz="2800" i="1" spc="-350" dirty="0"/>
              <a:t>F A T </a:t>
            </a:r>
            <a:r>
              <a:rPr lang="en-US" sz="2800" i="1" dirty="0"/>
              <a:t>s?</a:t>
            </a:r>
          </a:p>
        </p:txBody>
      </p:sp>
    </p:spTree>
    <p:extLst>
      <p:ext uri="{BB962C8B-B14F-4D97-AF65-F5344CB8AC3E}">
        <p14:creationId xmlns:p14="http://schemas.microsoft.com/office/powerpoint/2010/main" val="962252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15" y="214162"/>
            <a:ext cx="11152748" cy="559572"/>
          </a:xfrm>
        </p:spPr>
        <p:txBody>
          <a:bodyPr wrap="square" lIns="0" tIns="18000" rIns="0" bIns="18000" anchor="ctr" anchorCtr="0">
            <a:spAutoFit/>
          </a:bodyPr>
          <a:lstStyle/>
          <a:p>
            <a:r>
              <a:rPr lang="en-US" sz="3400" dirty="0"/>
              <a:t>Answer to Quiz </a:t>
            </a:r>
            <a:r>
              <a:rPr lang="en-US" sz="2600" dirty="0"/>
              <a:t>(3 of 6)</a:t>
            </a:r>
          </a:p>
        </p:txBody>
      </p:sp>
      <p:sp>
        <p:nvSpPr>
          <p:cNvPr id="3" name="Content Placeholder 2">
            <a:extLst>
              <a:ext uri="{FF2B5EF4-FFF2-40B4-BE49-F238E27FC236}">
                <a16:creationId xmlns:a16="http://schemas.microsoft.com/office/drawing/2014/main" id="{47B5B105-9BA1-46CC-884B-D9C1491E8767}"/>
              </a:ext>
            </a:extLst>
          </p:cNvPr>
          <p:cNvSpPr>
            <a:spLocks noGrp="1"/>
          </p:cNvSpPr>
          <p:nvPr>
            <p:ph sz="quarter" idx="13"/>
          </p:nvPr>
        </p:nvSpPr>
        <p:spPr>
          <a:xfrm>
            <a:off x="514350" y="1099879"/>
            <a:ext cx="11152748" cy="467239"/>
          </a:xfrm>
        </p:spPr>
        <p:txBody>
          <a:bodyPr wrap="square" lIns="0" tIns="18000" rIns="0" bIns="18000" anchor="ctr" anchorCtr="0">
            <a:spAutoFit/>
          </a:bodyPr>
          <a:lstStyle/>
          <a:p>
            <a:pPr marL="0" indent="0">
              <a:buNone/>
            </a:pPr>
            <a:r>
              <a:rPr lang="en-US" sz="2800" i="1" dirty="0"/>
              <a:t>Q: Why 2 </a:t>
            </a:r>
            <a:r>
              <a:rPr lang="en-US" sz="2800" i="1" spc="-350" dirty="0"/>
              <a:t>F A T </a:t>
            </a:r>
            <a:r>
              <a:rPr lang="en-US" sz="2800" i="1" dirty="0"/>
              <a:t>s?</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14350" y="1753790"/>
            <a:ext cx="11152748" cy="898126"/>
          </a:xfrm>
        </p:spPr>
        <p:txBody>
          <a:bodyPr wrap="square" lIns="0" tIns="18000" rIns="0" bIns="18000" anchor="ctr" anchorCtr="0">
            <a:spAutoFit/>
          </a:bodyPr>
          <a:lstStyle/>
          <a:p>
            <a:pPr marL="0" indent="0">
              <a:buNone/>
            </a:pPr>
            <a:r>
              <a:rPr lang="en-US" sz="2800" i="1" dirty="0"/>
              <a:t>A: </a:t>
            </a:r>
            <a:r>
              <a:rPr lang="en-US" sz="2800" i="1" spc="-350" dirty="0"/>
              <a:t>F A </a:t>
            </a:r>
            <a:r>
              <a:rPr lang="en-US" sz="2800" i="1" dirty="0"/>
              <a:t>T-12 came first and </a:t>
            </a:r>
            <a:r>
              <a:rPr lang="en-US" sz="2800" i="1" spc="-350" dirty="0"/>
              <a:t>F A </a:t>
            </a:r>
            <a:r>
              <a:rPr lang="en-US" sz="2800" i="1" dirty="0"/>
              <a:t>T-16 was an improvement several years later</a:t>
            </a:r>
          </a:p>
        </p:txBody>
      </p:sp>
    </p:spTree>
    <p:extLst>
      <p:ext uri="{BB962C8B-B14F-4D97-AF65-F5344CB8AC3E}">
        <p14:creationId xmlns:p14="http://schemas.microsoft.com/office/powerpoint/2010/main" val="1478611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30001"/>
            <a:ext cx="11153086" cy="559572"/>
          </a:xfrm>
        </p:spPr>
        <p:txBody>
          <a:bodyPr wrap="square" lIns="0" tIns="18000" rIns="0" bIns="18000" anchor="ctr" anchorCtr="0">
            <a:spAutoFit/>
          </a:bodyPr>
          <a:lstStyle/>
          <a:p>
            <a:r>
              <a:rPr lang="en-US" sz="3400" spc="-500" dirty="0"/>
              <a:t>F A </a:t>
            </a:r>
            <a:r>
              <a:rPr lang="en-US" sz="3400" dirty="0"/>
              <a:t>T12/16 Directory Entry (1)</a:t>
            </a:r>
          </a:p>
        </p:txBody>
      </p:sp>
      <p:pic>
        <p:nvPicPr>
          <p:cNvPr id="4" name="Picture 3" descr="The figure illustrates the MS-DOS directory entry.&#10;Long description is available in notes, press F6">
            <a:extLst>
              <a:ext uri="{FF2B5EF4-FFF2-40B4-BE49-F238E27FC236}">
                <a16:creationId xmlns:a16="http://schemas.microsoft.com/office/drawing/2014/main" id="{715CA2E9-0642-7BF9-5DEB-5BC89EE0BE68}"/>
              </a:ext>
            </a:extLst>
          </p:cNvPr>
          <p:cNvPicPr>
            <a:picLocks noChangeAspect="1"/>
          </p:cNvPicPr>
          <p:nvPr/>
        </p:nvPicPr>
        <p:blipFill>
          <a:blip r:embed="rId3"/>
          <a:stretch>
            <a:fillRect/>
          </a:stretch>
        </p:blipFill>
        <p:spPr>
          <a:xfrm>
            <a:off x="1186887" y="1257599"/>
            <a:ext cx="9818227" cy="2664607"/>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504" y="4207177"/>
            <a:ext cx="11153559" cy="1836844"/>
          </a:xfrm>
        </p:spPr>
        <p:txBody>
          <a:bodyPr wrap="square" lIns="0" tIns="18000" rIns="0" bIns="18000" anchor="ctr" anchorCtr="0">
            <a:spAutoFit/>
          </a:bodyPr>
          <a:lstStyle/>
          <a:p>
            <a:pPr marL="342900" indent="-342900">
              <a:spcBef>
                <a:spcPts val="600"/>
              </a:spcBef>
            </a:pPr>
            <a:r>
              <a:rPr lang="en-US" sz="2800" dirty="0"/>
              <a:t>Filename in 8.3 format</a:t>
            </a:r>
          </a:p>
          <a:p>
            <a:pPr marL="829818" lvl="1" indent="-342900"/>
            <a:r>
              <a:rPr lang="en-US" sz="2800" dirty="0"/>
              <a:t>Later on, Long File Name (</a:t>
            </a:r>
            <a:r>
              <a:rPr lang="en-US" sz="2800" spc="-350" dirty="0"/>
              <a:t>L F </a:t>
            </a:r>
            <a:r>
              <a:rPr lang="en-US" sz="2800" dirty="0"/>
              <a:t>N) entries used multiple entries for a single file, setting several reserved bits for backwards compatibility</a:t>
            </a:r>
          </a:p>
        </p:txBody>
      </p:sp>
    </p:spTree>
    <p:extLst>
      <p:ext uri="{BB962C8B-B14F-4D97-AF65-F5344CB8AC3E}">
        <p14:creationId xmlns:p14="http://schemas.microsoft.com/office/powerpoint/2010/main" val="23297949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5" y="224532"/>
            <a:ext cx="11153087" cy="559572"/>
          </a:xfrm>
        </p:spPr>
        <p:txBody>
          <a:bodyPr wrap="square" lIns="0" tIns="18000" rIns="0" bIns="18000" anchor="ctr" anchorCtr="0">
            <a:spAutoFit/>
          </a:bodyPr>
          <a:lstStyle/>
          <a:p>
            <a:r>
              <a:rPr lang="en-US" sz="3400" spc="-500" dirty="0"/>
              <a:t>F A T </a:t>
            </a:r>
            <a:r>
              <a:rPr lang="en-US" sz="3400" dirty="0"/>
              <a:t>12/16 Directory Entry (2)</a:t>
            </a:r>
          </a:p>
        </p:txBody>
      </p:sp>
      <p:pic>
        <p:nvPicPr>
          <p:cNvPr id="4" name="Picture 3" descr="The figure illustrates the MS-DOS directory entry.&#10;Long description1 is available in notes, press F6">
            <a:extLst>
              <a:ext uri="{FF2B5EF4-FFF2-40B4-BE49-F238E27FC236}">
                <a16:creationId xmlns:a16="http://schemas.microsoft.com/office/drawing/2014/main" id="{715CA2E9-0642-7BF9-5DEB-5BC89EE0BE68}"/>
              </a:ext>
            </a:extLst>
          </p:cNvPr>
          <p:cNvPicPr>
            <a:picLocks noChangeAspect="1"/>
          </p:cNvPicPr>
          <p:nvPr/>
        </p:nvPicPr>
        <p:blipFill>
          <a:blip r:embed="rId3"/>
          <a:stretch>
            <a:fillRect/>
          </a:stretch>
        </p:blipFill>
        <p:spPr>
          <a:xfrm>
            <a:off x="2117262" y="1051200"/>
            <a:ext cx="7966806" cy="2162143"/>
          </a:xfrm>
          <a:prstGeom prst="rect">
            <a:avLst/>
          </a:prstGeom>
        </p:spPr>
      </p:pic>
      <p:pic>
        <p:nvPicPr>
          <p:cNvPr id="7" name="Picture 6" descr="An illustration of F A T 12 forward slash F A T 16 directory entry in a rectangular figure.&#10;Long description2 is available in notes, press F6">
            <a:extLst>
              <a:ext uri="{FF2B5EF4-FFF2-40B4-BE49-F238E27FC236}">
                <a16:creationId xmlns:a16="http://schemas.microsoft.com/office/drawing/2014/main" id="{DE7A5D70-7CCE-AD42-C2E9-20C9037C535E}"/>
              </a:ext>
            </a:extLst>
          </p:cNvPr>
          <p:cNvPicPr>
            <a:picLocks noChangeAspect="1"/>
          </p:cNvPicPr>
          <p:nvPr/>
        </p:nvPicPr>
        <p:blipFill>
          <a:blip r:embed="rId4"/>
          <a:stretch>
            <a:fillRect/>
          </a:stretch>
        </p:blipFill>
        <p:spPr>
          <a:xfrm>
            <a:off x="2084085" y="3370155"/>
            <a:ext cx="8034491" cy="1792687"/>
          </a:xfrm>
          <a:prstGeom prst="rect">
            <a:avLst/>
          </a:prstGeom>
        </p:spPr>
      </p:pic>
      <p:sp>
        <p:nvSpPr>
          <p:cNvPr id="3" name="Content Placeholder 2">
            <a:extLst>
              <a:ext uri="{FF2B5EF4-FFF2-40B4-BE49-F238E27FC236}">
                <a16:creationId xmlns:a16="http://schemas.microsoft.com/office/drawing/2014/main" id="{42284289-06C3-45C0-A5E3-CFDE41D794FF}"/>
              </a:ext>
            </a:extLst>
          </p:cNvPr>
          <p:cNvSpPr>
            <a:spLocks noGrp="1"/>
          </p:cNvSpPr>
          <p:nvPr>
            <p:ph sz="quarter" idx="13"/>
          </p:nvPr>
        </p:nvSpPr>
        <p:spPr>
          <a:xfrm>
            <a:off x="522976" y="5445876"/>
            <a:ext cx="10859399" cy="898126"/>
          </a:xfrm>
        </p:spPr>
        <p:txBody>
          <a:bodyPr wrap="square" lIns="0" tIns="18000" rIns="0" bIns="18000" anchor="ctr" anchorCtr="0">
            <a:spAutoFit/>
          </a:bodyPr>
          <a:lstStyle/>
          <a:p>
            <a:pPr marL="0" indent="0">
              <a:spcBef>
                <a:spcPts val="600"/>
              </a:spcBef>
              <a:buNone/>
            </a:pPr>
            <a:r>
              <a:rPr lang="en-US" sz="2800" b="1" spc="-300" dirty="0"/>
              <a:t>F A </a:t>
            </a:r>
            <a:r>
              <a:rPr lang="en-US" sz="2800" b="1" dirty="0"/>
              <a:t>T-16 is still widely used in cameras, portable music players, </a:t>
            </a:r>
            <a:r>
              <a:rPr lang="en-US" sz="2800" b="1" spc="-300" dirty="0"/>
              <a:t>U S </a:t>
            </a:r>
            <a:r>
              <a:rPr lang="en-US" sz="2800" b="1" dirty="0"/>
              <a:t>B sticks, and other small devices</a:t>
            </a:r>
          </a:p>
        </p:txBody>
      </p:sp>
    </p:spTree>
    <p:extLst>
      <p:ext uri="{BB962C8B-B14F-4D97-AF65-F5344CB8AC3E}">
        <p14:creationId xmlns:p14="http://schemas.microsoft.com/office/powerpoint/2010/main" val="2400765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30001"/>
            <a:ext cx="11153086" cy="559572"/>
          </a:xfrm>
        </p:spPr>
        <p:txBody>
          <a:bodyPr wrap="square" lIns="0" tIns="18000" rIns="0" bIns="18000" anchor="ctr" anchorCtr="0">
            <a:spAutoFit/>
          </a:bodyPr>
          <a:lstStyle/>
          <a:p>
            <a:r>
              <a:rPr lang="en-US" sz="3400" noProof="0" dirty="0"/>
              <a:t>Other Ways to Handle Long File Names</a:t>
            </a:r>
          </a:p>
        </p:txBody>
      </p:sp>
      <p:pic>
        <p:nvPicPr>
          <p:cNvPr id="4" name="Picture 3" descr="The figure consists of two parts labeled (a) and (b) that illustrate two ways of handling long file names in a directory.&#10;Long description is available in notes, press F6">
            <a:extLst>
              <a:ext uri="{FF2B5EF4-FFF2-40B4-BE49-F238E27FC236}">
                <a16:creationId xmlns:a16="http://schemas.microsoft.com/office/drawing/2014/main" id="{ED64589C-FDCA-0A37-59F3-D94336B00A2F}"/>
              </a:ext>
            </a:extLst>
          </p:cNvPr>
          <p:cNvPicPr>
            <a:picLocks noChangeAspect="1"/>
          </p:cNvPicPr>
          <p:nvPr/>
        </p:nvPicPr>
        <p:blipFill>
          <a:blip r:embed="rId3"/>
          <a:stretch>
            <a:fillRect/>
          </a:stretch>
        </p:blipFill>
        <p:spPr>
          <a:xfrm>
            <a:off x="3090885" y="1096754"/>
            <a:ext cx="6010231" cy="4154827"/>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581205" y="5742493"/>
            <a:ext cx="9036326" cy="313350"/>
          </a:xfrm>
        </p:spPr>
        <p:txBody>
          <a:bodyPr wrap="square" lIns="0" tIns="18000" rIns="0" bIns="18000" anchor="ctr" anchorCtr="0">
            <a:spAutoFit/>
          </a:bodyPr>
          <a:lstStyle/>
          <a:p>
            <a:pPr marL="0" indent="0">
              <a:spcBef>
                <a:spcPts val="600"/>
              </a:spcBef>
              <a:buNone/>
            </a:pPr>
            <a:r>
              <a:rPr lang="en-US" sz="1800" dirty="0"/>
              <a:t>Figure 4.17 Two ways of handling long file names in a directory. (a) In-line. (b) In a heap.</a:t>
            </a:r>
          </a:p>
        </p:txBody>
      </p:sp>
    </p:spTree>
    <p:extLst>
      <p:ext uri="{BB962C8B-B14F-4D97-AF65-F5344CB8AC3E}">
        <p14:creationId xmlns:p14="http://schemas.microsoft.com/office/powerpoint/2010/main" val="3603194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30001"/>
            <a:ext cx="11153086" cy="559572"/>
          </a:xfrm>
        </p:spPr>
        <p:txBody>
          <a:bodyPr wrap="square" lIns="0" tIns="18000" rIns="0" bIns="18000" anchor="ctr" anchorCtr="0">
            <a:spAutoFit/>
          </a:bodyPr>
          <a:lstStyle/>
          <a:p>
            <a:r>
              <a:rPr lang="en-US" sz="3400" spc="-500" dirty="0"/>
              <a:t>F A </a:t>
            </a:r>
            <a:r>
              <a:rPr lang="en-US" sz="3400" dirty="0"/>
              <a:t>T Partition Size</a:t>
            </a:r>
          </a:p>
        </p:txBody>
      </p:sp>
      <p:graphicFrame>
        <p:nvGraphicFramePr>
          <p:cNvPr id="3" name="Table 3">
            <a:extLst>
              <a:ext uri="{FF2B5EF4-FFF2-40B4-BE49-F238E27FC236}">
                <a16:creationId xmlns:a16="http://schemas.microsoft.com/office/drawing/2014/main" id="{AB5741B2-57ED-BE08-2474-AB6C0B9F91FB}"/>
              </a:ext>
            </a:extLst>
          </p:cNvPr>
          <p:cNvGraphicFramePr>
            <a:graphicFrameLocks noGrp="1"/>
          </p:cNvGraphicFramePr>
          <p:nvPr>
            <p:extLst>
              <p:ext uri="{D42A27DB-BD31-4B8C-83A1-F6EECF244321}">
                <p14:modId xmlns:p14="http://schemas.microsoft.com/office/powerpoint/2010/main" val="197783139"/>
              </p:ext>
            </p:extLst>
          </p:nvPr>
        </p:nvGraphicFramePr>
        <p:xfrm>
          <a:off x="2476501" y="1435100"/>
          <a:ext cx="7219951" cy="2926160"/>
        </p:xfrm>
        <a:graphic>
          <a:graphicData uri="http://schemas.openxmlformats.org/drawingml/2006/table">
            <a:tbl>
              <a:tblPr firstRow="1" bandRow="1">
                <a:tableStyleId>{40F9630F-82C1-40B7-BC3A-925EFCFF5E92}</a:tableStyleId>
              </a:tblPr>
              <a:tblGrid>
                <a:gridCol w="1638300">
                  <a:extLst>
                    <a:ext uri="{9D8B030D-6E8A-4147-A177-3AD203B41FA5}">
                      <a16:colId xmlns:a16="http://schemas.microsoft.com/office/drawing/2014/main" val="169885446"/>
                    </a:ext>
                  </a:extLst>
                </a:gridCol>
                <a:gridCol w="1543050">
                  <a:extLst>
                    <a:ext uri="{9D8B030D-6E8A-4147-A177-3AD203B41FA5}">
                      <a16:colId xmlns:a16="http://schemas.microsoft.com/office/drawing/2014/main" val="3052483823"/>
                    </a:ext>
                  </a:extLst>
                </a:gridCol>
                <a:gridCol w="1849374">
                  <a:extLst>
                    <a:ext uri="{9D8B030D-6E8A-4147-A177-3AD203B41FA5}">
                      <a16:colId xmlns:a16="http://schemas.microsoft.com/office/drawing/2014/main" val="1721799437"/>
                    </a:ext>
                  </a:extLst>
                </a:gridCol>
                <a:gridCol w="2189227">
                  <a:extLst>
                    <a:ext uri="{9D8B030D-6E8A-4147-A177-3AD203B41FA5}">
                      <a16:colId xmlns:a16="http://schemas.microsoft.com/office/drawing/2014/main" val="2590788999"/>
                    </a:ext>
                  </a:extLst>
                </a:gridCol>
              </a:tblGrid>
              <a:tr h="313985">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dirty="0">
                          <a:solidFill>
                            <a:schemeClr val="tx1"/>
                          </a:solidFill>
                        </a:rPr>
                        <a:t>Block size</a:t>
                      </a:r>
                      <a:endParaRPr sz="1800" b="1" u="none" strike="noStrike" cap="none"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spc="-250" baseline="0" dirty="0">
                          <a:solidFill>
                            <a:schemeClr val="tx1"/>
                          </a:solidFill>
                        </a:rPr>
                        <a:t>F A </a:t>
                      </a:r>
                      <a:r>
                        <a:rPr lang="en-US" sz="1800" b="1" u="none" strike="noStrike" cap="none" dirty="0">
                          <a:solidFill>
                            <a:schemeClr val="tx1"/>
                          </a:solidFill>
                        </a:rPr>
                        <a:t>T-12</a:t>
                      </a:r>
                      <a:endParaRPr sz="18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spc="-250" baseline="0" dirty="0">
                          <a:solidFill>
                            <a:schemeClr val="tx1"/>
                          </a:solidFill>
                        </a:rPr>
                        <a:t>F A </a:t>
                      </a:r>
                      <a:r>
                        <a:rPr lang="en-US" sz="1800" b="1" u="none" strike="noStrike" cap="none" dirty="0">
                          <a:solidFill>
                            <a:schemeClr val="tx1"/>
                          </a:solidFill>
                        </a:rPr>
                        <a:t>T-16</a:t>
                      </a:r>
                      <a:endParaRPr sz="18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spc="-250" baseline="0" dirty="0">
                          <a:solidFill>
                            <a:schemeClr val="tx1"/>
                          </a:solidFill>
                        </a:rPr>
                        <a:t>F A </a:t>
                      </a:r>
                      <a:r>
                        <a:rPr lang="en-US" sz="1800" b="1" u="none" strike="noStrike" cap="none" dirty="0">
                          <a:solidFill>
                            <a:schemeClr val="tx1"/>
                          </a:solidFill>
                        </a:rPr>
                        <a:t>T-32</a:t>
                      </a:r>
                      <a:endParaRPr sz="18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363226"/>
                  </a:ext>
                </a:extLst>
              </a:tr>
              <a:tr h="31398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0.5 </a:t>
                      </a:r>
                      <a:r>
                        <a:rPr lang="en-US" sz="1800" u="none" strike="noStrike" cap="none" spc="-250" baseline="0" dirty="0"/>
                        <a:t>K </a:t>
                      </a:r>
                      <a:r>
                        <a:rPr lang="en-US" sz="1800" u="none" strike="noStrike" cap="none" dirty="0"/>
                        <a:t>B</a:t>
                      </a:r>
                      <a:endParaRPr sz="18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tx1"/>
                          </a:solidFill>
                        </a:rPr>
                        <a:t>2 </a:t>
                      </a:r>
                      <a:r>
                        <a:rPr lang="en-US" sz="1800" u="none" strike="noStrike" cap="none" spc="-250" baseline="0" dirty="0">
                          <a:solidFill>
                            <a:schemeClr val="tx1"/>
                          </a:solidFill>
                        </a:rPr>
                        <a:t>M </a:t>
                      </a:r>
                      <a:r>
                        <a:rPr lang="en-US" sz="1800" u="none" strike="noStrike" cap="none" dirty="0">
                          <a:solidFill>
                            <a:schemeClr val="tx1"/>
                          </a:solidFill>
                        </a:rPr>
                        <a:t>B</a:t>
                      </a:r>
                      <a:endParaRPr sz="18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chemeClr val="lt1"/>
                        </a:buClr>
                        <a:buSzPts val="1800"/>
                        <a:buFont typeface="Arial"/>
                        <a:buNone/>
                      </a:pPr>
                      <a:r>
                        <a:rPr lang="en-US" sz="100" u="none" strike="noStrike" cap="none" dirty="0">
                          <a:solidFill>
                            <a:schemeClr val="tx1"/>
                          </a:solidFill>
                        </a:rPr>
                        <a:t>Blank</a:t>
                      </a:r>
                      <a:endParaRPr sz="1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chemeClr val="lt1"/>
                        </a:buClr>
                        <a:buSzPts val="1800"/>
                        <a:buFont typeface="Arial"/>
                        <a:buNone/>
                      </a:pPr>
                      <a:r>
                        <a:rPr lang="en-US" sz="100" u="none" strike="noStrike" cap="none" dirty="0">
                          <a:solidFill>
                            <a:schemeClr val="tx1"/>
                          </a:solidFill>
                        </a:rPr>
                        <a:t>Blank</a:t>
                      </a:r>
                      <a:endParaRPr sz="1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869609"/>
                  </a:ext>
                </a:extLst>
              </a:tr>
              <a:tr h="31398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1 </a:t>
                      </a:r>
                      <a:r>
                        <a:rPr lang="en-US" sz="1800" u="none" strike="noStrike" cap="none" spc="-250" baseline="0" dirty="0"/>
                        <a:t>K </a:t>
                      </a:r>
                      <a:r>
                        <a:rPr lang="en-US" sz="1800" u="none" strike="noStrike" cap="none" dirty="0"/>
                        <a:t>B</a:t>
                      </a:r>
                      <a:endParaRPr sz="18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tx1"/>
                          </a:solidFill>
                        </a:rPr>
                        <a:t>4 </a:t>
                      </a:r>
                      <a:r>
                        <a:rPr lang="en-US" sz="1800" u="none" strike="noStrike" cap="none" spc="-250" baseline="0" dirty="0">
                          <a:solidFill>
                            <a:schemeClr val="tx1"/>
                          </a:solidFill>
                        </a:rPr>
                        <a:t>M </a:t>
                      </a:r>
                      <a:r>
                        <a:rPr lang="en-US" sz="1800" u="none" strike="noStrike" cap="none" dirty="0">
                          <a:solidFill>
                            <a:schemeClr val="tx1"/>
                          </a:solidFill>
                        </a:rPr>
                        <a:t>B</a:t>
                      </a:r>
                      <a:endParaRPr sz="18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chemeClr val="lt1"/>
                        </a:buClr>
                        <a:buSzPts val="1800"/>
                        <a:buFont typeface="Arial"/>
                        <a:buNone/>
                      </a:pPr>
                      <a:r>
                        <a:rPr lang="en-US" sz="100" u="none" strike="noStrike" cap="none" dirty="0">
                          <a:solidFill>
                            <a:schemeClr val="tx1"/>
                          </a:solidFill>
                        </a:rPr>
                        <a:t>Blank</a:t>
                      </a:r>
                      <a:endParaRPr sz="1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chemeClr val="lt1"/>
                        </a:buClr>
                        <a:buSzPts val="1800"/>
                        <a:buFont typeface="Arial"/>
                        <a:buNone/>
                      </a:pPr>
                      <a:r>
                        <a:rPr lang="en-US" sz="100" u="none" strike="noStrike" cap="none" dirty="0">
                          <a:solidFill>
                            <a:schemeClr val="tx1"/>
                          </a:solidFill>
                        </a:rPr>
                        <a:t>Blank</a:t>
                      </a:r>
                      <a:endParaRPr sz="1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5587716"/>
                  </a:ext>
                </a:extLst>
              </a:tr>
              <a:tr h="31398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2 </a:t>
                      </a:r>
                      <a:r>
                        <a:rPr lang="en-US" sz="1800" u="none" strike="noStrike" cap="none" spc="-250" baseline="0" dirty="0"/>
                        <a:t>K </a:t>
                      </a:r>
                      <a:r>
                        <a:rPr lang="en-US" sz="1800" u="none" strike="noStrike" cap="none" dirty="0"/>
                        <a:t>B</a:t>
                      </a:r>
                      <a:endParaRPr sz="18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tx1"/>
                          </a:solidFill>
                        </a:rPr>
                        <a:t>8 </a:t>
                      </a:r>
                      <a:r>
                        <a:rPr lang="en-US" sz="1800" u="none" strike="noStrike" cap="none" spc="-250" baseline="0" dirty="0">
                          <a:solidFill>
                            <a:schemeClr val="tx1"/>
                          </a:solidFill>
                        </a:rPr>
                        <a:t>M </a:t>
                      </a:r>
                      <a:r>
                        <a:rPr lang="en-US" sz="1800" u="none" strike="noStrike" cap="none" dirty="0">
                          <a:solidFill>
                            <a:schemeClr val="tx1"/>
                          </a:solidFill>
                        </a:rPr>
                        <a:t>B</a:t>
                      </a:r>
                      <a:endParaRPr sz="18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tx1"/>
                          </a:solidFill>
                        </a:rPr>
                        <a:t>128 </a:t>
                      </a:r>
                      <a:r>
                        <a:rPr lang="en-US" sz="1800" u="none" strike="noStrike" cap="none" spc="-250" baseline="0" dirty="0">
                          <a:solidFill>
                            <a:schemeClr val="tx1"/>
                          </a:solidFill>
                        </a:rPr>
                        <a:t>M </a:t>
                      </a:r>
                      <a:r>
                        <a:rPr lang="en-US" sz="1800" u="none" strike="noStrike" cap="none" dirty="0">
                          <a:solidFill>
                            <a:schemeClr val="tx1"/>
                          </a:solidFill>
                        </a:rPr>
                        <a:t>B</a:t>
                      </a:r>
                      <a:endParaRPr sz="18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chemeClr val="lt1"/>
                        </a:buClr>
                        <a:buSzPts val="1800"/>
                        <a:buFont typeface="Arial"/>
                        <a:buNone/>
                      </a:pPr>
                      <a:r>
                        <a:rPr lang="en-US" sz="100" u="none" strike="noStrike" cap="none" dirty="0">
                          <a:solidFill>
                            <a:schemeClr val="tx1"/>
                          </a:solidFill>
                        </a:rPr>
                        <a:t>Blank</a:t>
                      </a:r>
                      <a:endParaRPr sz="1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0584897"/>
                  </a:ext>
                </a:extLst>
              </a:tr>
              <a:tr h="31398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4 </a:t>
                      </a:r>
                      <a:r>
                        <a:rPr lang="en-US" sz="1800" u="none" strike="noStrike" cap="none" spc="-250" baseline="0" dirty="0"/>
                        <a:t>K </a:t>
                      </a:r>
                      <a:r>
                        <a:rPr lang="en-US" sz="1800" u="none" strike="noStrike" cap="none" dirty="0"/>
                        <a:t>B</a:t>
                      </a:r>
                      <a:endParaRPr sz="18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tx1"/>
                          </a:solidFill>
                        </a:rPr>
                        <a:t>16 </a:t>
                      </a:r>
                      <a:r>
                        <a:rPr lang="en-US" sz="1800" u="none" strike="noStrike" cap="none" spc="-250" baseline="0" dirty="0">
                          <a:solidFill>
                            <a:schemeClr val="tx1"/>
                          </a:solidFill>
                        </a:rPr>
                        <a:t>M </a:t>
                      </a:r>
                      <a:r>
                        <a:rPr lang="en-US" sz="1800" u="none" strike="noStrike" cap="none" dirty="0">
                          <a:solidFill>
                            <a:schemeClr val="tx1"/>
                          </a:solidFill>
                        </a:rPr>
                        <a:t>B</a:t>
                      </a:r>
                      <a:endParaRPr sz="18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tx1"/>
                          </a:solidFill>
                        </a:rPr>
                        <a:t>256 </a:t>
                      </a:r>
                      <a:r>
                        <a:rPr lang="en-US" sz="1800" u="none" strike="noStrike" cap="none" spc="-250" baseline="0" dirty="0">
                          <a:solidFill>
                            <a:schemeClr val="tx1"/>
                          </a:solidFill>
                        </a:rPr>
                        <a:t>M </a:t>
                      </a:r>
                      <a:r>
                        <a:rPr lang="en-US" sz="1800" u="none" strike="noStrike" cap="none" dirty="0">
                          <a:solidFill>
                            <a:schemeClr val="tx1"/>
                          </a:solidFill>
                        </a:rPr>
                        <a:t>B</a:t>
                      </a:r>
                      <a:endParaRPr sz="18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tx1"/>
                          </a:solidFill>
                        </a:rPr>
                        <a:t>1 </a:t>
                      </a:r>
                      <a:r>
                        <a:rPr lang="en-US" sz="1800" u="none" strike="noStrike" cap="none" spc="-250" baseline="0" dirty="0">
                          <a:solidFill>
                            <a:schemeClr val="tx1"/>
                          </a:solidFill>
                        </a:rPr>
                        <a:t>T </a:t>
                      </a:r>
                      <a:r>
                        <a:rPr lang="en-US" sz="1800" u="none" strike="noStrike" cap="none" dirty="0">
                          <a:solidFill>
                            <a:schemeClr val="tx1"/>
                          </a:solidFill>
                        </a:rPr>
                        <a:t>B</a:t>
                      </a:r>
                      <a:endParaRPr sz="18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6549303"/>
                  </a:ext>
                </a:extLst>
              </a:tr>
              <a:tr h="31398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8 </a:t>
                      </a:r>
                      <a:r>
                        <a:rPr lang="en-US" sz="1800" u="none" strike="noStrike" cap="none" spc="-250" baseline="0" dirty="0"/>
                        <a:t>K </a:t>
                      </a:r>
                      <a:r>
                        <a:rPr lang="en-US" sz="1800" u="none" strike="noStrike" cap="none" dirty="0"/>
                        <a:t>B</a:t>
                      </a:r>
                      <a:endParaRPr sz="18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chemeClr val="lt1"/>
                        </a:buClr>
                        <a:buSzPts val="1800"/>
                        <a:buFont typeface="Arial"/>
                        <a:buNone/>
                      </a:pPr>
                      <a:r>
                        <a:rPr lang="en-US" sz="100" u="none" strike="noStrike" cap="none" dirty="0">
                          <a:solidFill>
                            <a:schemeClr val="tx1"/>
                          </a:solidFill>
                        </a:rPr>
                        <a:t>Blank</a:t>
                      </a:r>
                      <a:endParaRPr sz="1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tx1"/>
                          </a:solidFill>
                        </a:rPr>
                        <a:t>512 </a:t>
                      </a:r>
                      <a:r>
                        <a:rPr lang="en-US" sz="1800" u="none" strike="noStrike" cap="none" spc="-250" baseline="0" dirty="0">
                          <a:solidFill>
                            <a:schemeClr val="tx1"/>
                          </a:solidFill>
                        </a:rPr>
                        <a:t>M </a:t>
                      </a:r>
                      <a:r>
                        <a:rPr lang="en-US" sz="1800" u="none" strike="noStrike" cap="none" dirty="0">
                          <a:solidFill>
                            <a:schemeClr val="tx1"/>
                          </a:solidFill>
                        </a:rPr>
                        <a:t>B</a:t>
                      </a:r>
                      <a:endParaRPr sz="18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tx1"/>
                          </a:solidFill>
                        </a:rPr>
                        <a:t>2 </a:t>
                      </a:r>
                      <a:r>
                        <a:rPr lang="en-US" sz="1800" u="none" strike="noStrike" cap="none" spc="-250" baseline="0" dirty="0">
                          <a:solidFill>
                            <a:schemeClr val="tx1"/>
                          </a:solidFill>
                        </a:rPr>
                        <a:t>T </a:t>
                      </a:r>
                      <a:r>
                        <a:rPr lang="en-US" sz="1800" u="none" strike="noStrike" cap="none" dirty="0">
                          <a:solidFill>
                            <a:schemeClr val="tx1"/>
                          </a:solidFill>
                        </a:rPr>
                        <a:t>B</a:t>
                      </a:r>
                      <a:endParaRPr sz="18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6141811"/>
                  </a:ext>
                </a:extLst>
              </a:tr>
              <a:tr h="31398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16 </a:t>
                      </a:r>
                      <a:r>
                        <a:rPr lang="en-US" sz="1800" u="none" strike="noStrike" cap="none" spc="-250" baseline="0" dirty="0"/>
                        <a:t>K </a:t>
                      </a:r>
                      <a:r>
                        <a:rPr lang="en-US" sz="1800" u="none" strike="noStrike" cap="none" dirty="0"/>
                        <a:t>B</a:t>
                      </a:r>
                      <a:endParaRPr sz="18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chemeClr val="lt1"/>
                        </a:buClr>
                        <a:buSzPts val="1800"/>
                        <a:buFont typeface="Arial"/>
                        <a:buNone/>
                      </a:pPr>
                      <a:r>
                        <a:rPr lang="en-US" sz="100" u="none" strike="noStrike" cap="none" dirty="0">
                          <a:solidFill>
                            <a:schemeClr val="tx1"/>
                          </a:solidFill>
                        </a:rPr>
                        <a:t>Blank</a:t>
                      </a:r>
                      <a:endParaRPr sz="1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tx1"/>
                          </a:solidFill>
                        </a:rPr>
                        <a:t>1024 </a:t>
                      </a:r>
                      <a:r>
                        <a:rPr lang="en-US" sz="1800" u="none" strike="noStrike" cap="none" spc="-250" baseline="0" dirty="0">
                          <a:solidFill>
                            <a:schemeClr val="tx1"/>
                          </a:solidFill>
                        </a:rPr>
                        <a:t>M </a:t>
                      </a:r>
                      <a:r>
                        <a:rPr lang="en-US" sz="1800" u="none" strike="noStrike" cap="none" dirty="0">
                          <a:solidFill>
                            <a:schemeClr val="tx1"/>
                          </a:solidFill>
                        </a:rPr>
                        <a:t>B</a:t>
                      </a:r>
                      <a:endParaRPr sz="18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tx1"/>
                          </a:solidFill>
                        </a:rPr>
                        <a:t>2 </a:t>
                      </a:r>
                      <a:r>
                        <a:rPr lang="en-US" sz="1800" u="none" strike="noStrike" cap="none" spc="-250" baseline="0" dirty="0">
                          <a:solidFill>
                            <a:schemeClr val="tx1"/>
                          </a:solidFill>
                        </a:rPr>
                        <a:t>T </a:t>
                      </a:r>
                      <a:r>
                        <a:rPr lang="en-US" sz="1800" u="none" strike="noStrike" cap="none" dirty="0">
                          <a:solidFill>
                            <a:schemeClr val="tx1"/>
                          </a:solidFill>
                        </a:rPr>
                        <a:t>B</a:t>
                      </a:r>
                      <a:endParaRPr sz="18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3265425"/>
                  </a:ext>
                </a:extLst>
              </a:tr>
              <a:tr h="313985">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32 </a:t>
                      </a:r>
                      <a:r>
                        <a:rPr lang="en-US" sz="1800" u="none" strike="noStrike" cap="none" spc="-250" baseline="0" dirty="0"/>
                        <a:t>K </a:t>
                      </a:r>
                      <a:r>
                        <a:rPr lang="en-US" sz="1800" u="none" strike="noStrike" cap="none" dirty="0"/>
                        <a:t>B</a:t>
                      </a:r>
                      <a:endParaRPr sz="1800"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chemeClr val="lt1"/>
                        </a:buClr>
                        <a:buSzPts val="1800"/>
                        <a:buFont typeface="Arial"/>
                        <a:buNone/>
                      </a:pPr>
                      <a:r>
                        <a:rPr lang="en-US" sz="100" u="none" strike="noStrike" cap="none" dirty="0">
                          <a:solidFill>
                            <a:schemeClr val="tx1"/>
                          </a:solidFill>
                        </a:rPr>
                        <a:t>Blank</a:t>
                      </a:r>
                      <a:endParaRPr sz="1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tx1"/>
                          </a:solidFill>
                        </a:rPr>
                        <a:t>2048 </a:t>
                      </a:r>
                      <a:r>
                        <a:rPr lang="en-US" sz="1800" u="none" strike="noStrike" cap="none" spc="-250" baseline="0" dirty="0">
                          <a:solidFill>
                            <a:schemeClr val="tx1"/>
                          </a:solidFill>
                        </a:rPr>
                        <a:t>M </a:t>
                      </a:r>
                      <a:r>
                        <a:rPr lang="en-US" sz="1800" u="none" strike="noStrike" cap="none" dirty="0">
                          <a:solidFill>
                            <a:schemeClr val="tx1"/>
                          </a:solidFill>
                        </a:rPr>
                        <a:t>B</a:t>
                      </a:r>
                      <a:endParaRPr sz="18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chemeClr val="tx1"/>
                          </a:solidFill>
                        </a:rPr>
                        <a:t>2 </a:t>
                      </a:r>
                      <a:r>
                        <a:rPr lang="en-US" sz="1800" u="none" strike="noStrike" cap="none" spc="-250" baseline="0" dirty="0">
                          <a:solidFill>
                            <a:schemeClr val="tx1"/>
                          </a:solidFill>
                        </a:rPr>
                        <a:t>T </a:t>
                      </a:r>
                      <a:r>
                        <a:rPr lang="en-US" sz="1800" u="none" strike="noStrike" cap="none" dirty="0">
                          <a:solidFill>
                            <a:schemeClr val="tx1"/>
                          </a:solidFill>
                        </a:rPr>
                        <a:t>B</a:t>
                      </a:r>
                      <a:endParaRPr sz="18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3261910"/>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086867" y="5597521"/>
            <a:ext cx="6025003" cy="590349"/>
          </a:xfrm>
        </p:spPr>
        <p:txBody>
          <a:bodyPr wrap="square" lIns="0" tIns="18000" rIns="0" bIns="18000" anchor="ctr" anchorCtr="0">
            <a:spAutoFit/>
          </a:bodyPr>
          <a:lstStyle/>
          <a:p>
            <a:pPr marL="0" indent="0">
              <a:spcBef>
                <a:spcPts val="600"/>
              </a:spcBef>
              <a:buNone/>
            </a:pPr>
            <a:r>
              <a:rPr lang="en-US" sz="1800" dirty="0"/>
              <a:t>Figure 4.33 Maximum partition size for different block sizes. The empty boxes represent forbidden combinations.</a:t>
            </a:r>
          </a:p>
        </p:txBody>
      </p:sp>
    </p:spTree>
    <p:extLst>
      <p:ext uri="{BB962C8B-B14F-4D97-AF65-F5344CB8AC3E}">
        <p14:creationId xmlns:p14="http://schemas.microsoft.com/office/powerpoint/2010/main" val="208712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25151"/>
            <a:ext cx="11153087" cy="559572"/>
          </a:xfrm>
        </p:spPr>
        <p:txBody>
          <a:bodyPr wrap="square" lIns="0" tIns="18000" rIns="0" bIns="18000" anchor="ctr" anchorCtr="0">
            <a:spAutoFit/>
          </a:bodyPr>
          <a:lstStyle/>
          <a:p>
            <a:r>
              <a:rPr lang="en-US" sz="3400" spc="-500" dirty="0"/>
              <a:t>U N I </a:t>
            </a:r>
            <a:r>
              <a:rPr lang="en-US" sz="3400" dirty="0"/>
              <a:t>X Directory Entry</a:t>
            </a:r>
          </a:p>
        </p:txBody>
      </p:sp>
      <p:pic>
        <p:nvPicPr>
          <p:cNvPr id="6" name="Picture 5" descr="The figure illustrates a UNIX V7 directory entry.&#10;Long description is available in notes, press F6">
            <a:extLst>
              <a:ext uri="{FF2B5EF4-FFF2-40B4-BE49-F238E27FC236}">
                <a16:creationId xmlns:a16="http://schemas.microsoft.com/office/drawing/2014/main" id="{58C7DC4A-4CDE-2FFF-8E06-3B0BA9C42B3A}"/>
              </a:ext>
            </a:extLst>
          </p:cNvPr>
          <p:cNvPicPr>
            <a:picLocks noChangeAspect="1"/>
          </p:cNvPicPr>
          <p:nvPr/>
        </p:nvPicPr>
        <p:blipFill>
          <a:blip r:embed="rId3"/>
          <a:stretch>
            <a:fillRect/>
          </a:stretch>
        </p:blipFill>
        <p:spPr>
          <a:xfrm>
            <a:off x="2743132" y="1125796"/>
            <a:ext cx="6722991" cy="2997948"/>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22975" y="4353043"/>
            <a:ext cx="11131574" cy="1990733"/>
          </a:xfrm>
        </p:spPr>
        <p:txBody>
          <a:bodyPr wrap="square" lIns="0" tIns="18000" rIns="0" bIns="18000" anchor="ctr" anchorCtr="0">
            <a:spAutoFit/>
          </a:bodyPr>
          <a:lstStyle/>
          <a:p>
            <a:pPr marL="342900" indent="-342900">
              <a:spcBef>
                <a:spcPts val="600"/>
              </a:spcBef>
            </a:pPr>
            <a:r>
              <a:rPr lang="en-US" altLang="en-US" sz="2800" dirty="0"/>
              <a:t>Directory entry stores only name and #</a:t>
            </a:r>
            <a:r>
              <a:rPr lang="en-US" altLang="en-US" sz="2800" dirty="0" err="1"/>
              <a:t>i</a:t>
            </a:r>
            <a:r>
              <a:rPr lang="en-US" altLang="en-US" sz="2800" dirty="0"/>
              <a:t>-node</a:t>
            </a:r>
          </a:p>
          <a:p>
            <a:pPr marL="342900" indent="-342900">
              <a:spcBef>
                <a:spcPts val="600"/>
              </a:spcBef>
            </a:pPr>
            <a:r>
              <a:rPr lang="en-US" altLang="en-US" sz="2800" dirty="0"/>
              <a:t>Attributes are stored in the </a:t>
            </a:r>
            <a:r>
              <a:rPr lang="en-US" altLang="en-US" sz="2800" dirty="0" err="1"/>
              <a:t>i</a:t>
            </a:r>
            <a:r>
              <a:rPr lang="en-US" altLang="en-US" sz="2800" dirty="0"/>
              <a:t>-node</a:t>
            </a:r>
          </a:p>
          <a:p>
            <a:pPr marL="342900" indent="-342900">
              <a:spcBef>
                <a:spcPts val="600"/>
              </a:spcBef>
            </a:pPr>
            <a:r>
              <a:rPr lang="en-US" altLang="en-US" sz="2800" dirty="0"/>
              <a:t>One </a:t>
            </a:r>
            <a:r>
              <a:rPr lang="en-US" altLang="en-US" sz="2800" dirty="0" err="1"/>
              <a:t>i</a:t>
            </a:r>
            <a:r>
              <a:rPr lang="en-US" altLang="en-US" sz="2800" dirty="0"/>
              <a:t>-node per file, first </a:t>
            </a:r>
            <a:r>
              <a:rPr lang="en-US" altLang="en-US" sz="2800" dirty="0" err="1"/>
              <a:t>i</a:t>
            </a:r>
            <a:r>
              <a:rPr lang="en-US" altLang="en-US" sz="2800" dirty="0"/>
              <a:t>-node is the root</a:t>
            </a:r>
          </a:p>
          <a:p>
            <a:pPr marL="342900" indent="-342900">
              <a:spcBef>
                <a:spcPts val="600"/>
              </a:spcBef>
            </a:pPr>
            <a:r>
              <a:rPr lang="en-US" altLang="en-US" sz="2800" dirty="0"/>
              <a:t>Where are </a:t>
            </a:r>
            <a:r>
              <a:rPr lang="en-US" altLang="en-US" sz="2800" dirty="0" err="1"/>
              <a:t>i</a:t>
            </a:r>
            <a:r>
              <a:rPr lang="en-US" altLang="en-US" sz="2800" dirty="0"/>
              <a:t>-nodes stored?</a:t>
            </a:r>
          </a:p>
        </p:txBody>
      </p:sp>
    </p:spTree>
    <p:extLst>
      <p:ext uri="{BB962C8B-B14F-4D97-AF65-F5344CB8AC3E}">
        <p14:creationId xmlns:p14="http://schemas.microsoft.com/office/powerpoint/2010/main" val="780250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25151"/>
            <a:ext cx="11153087" cy="559572"/>
          </a:xfrm>
        </p:spPr>
        <p:txBody>
          <a:bodyPr wrap="square" lIns="0" tIns="18000" rIns="0" bIns="18000" anchor="ctr" anchorCtr="0">
            <a:spAutoFit/>
          </a:bodyPr>
          <a:lstStyle/>
          <a:p>
            <a:r>
              <a:rPr lang="en-US" sz="3400" spc="-500" dirty="0"/>
              <a:t>U N I </a:t>
            </a:r>
            <a:r>
              <a:rPr lang="en-US" sz="3400" dirty="0"/>
              <a:t>X </a:t>
            </a:r>
            <a:r>
              <a:rPr lang="en-US" sz="3400" spc="-500" dirty="0"/>
              <a:t>F </a:t>
            </a:r>
            <a:r>
              <a:rPr lang="en-US" sz="3400" dirty="0"/>
              <a:t>S Layout (</a:t>
            </a:r>
            <a:r>
              <a:rPr lang="en-US" sz="3400" spc="-500" dirty="0"/>
              <a:t>M I N I </a:t>
            </a:r>
            <a:r>
              <a:rPr lang="en-US" sz="3400" dirty="0"/>
              <a:t>X Example)</a:t>
            </a:r>
          </a:p>
        </p:txBody>
      </p:sp>
      <p:pic>
        <p:nvPicPr>
          <p:cNvPr id="4" name="Picture 3" descr="An illustration of U N I X F S Layout with M I N I X as an example in a rectangular figure.&#10;Long description is available in notes, press F6">
            <a:extLst>
              <a:ext uri="{FF2B5EF4-FFF2-40B4-BE49-F238E27FC236}">
                <a16:creationId xmlns:a16="http://schemas.microsoft.com/office/drawing/2014/main" id="{0478BDF7-3F1E-53F6-860E-0AE8568F0A0E}"/>
              </a:ext>
            </a:extLst>
          </p:cNvPr>
          <p:cNvPicPr>
            <a:picLocks noChangeAspect="1"/>
          </p:cNvPicPr>
          <p:nvPr/>
        </p:nvPicPr>
        <p:blipFill>
          <a:blip r:embed="rId3"/>
          <a:stretch>
            <a:fillRect/>
          </a:stretch>
        </p:blipFill>
        <p:spPr>
          <a:xfrm>
            <a:off x="2337951" y="1661675"/>
            <a:ext cx="7516098" cy="2430477"/>
          </a:xfrm>
          <a:prstGeom prst="rect">
            <a:avLst/>
          </a:prstGeom>
        </p:spPr>
      </p:pic>
    </p:spTree>
    <p:extLst>
      <p:ext uri="{BB962C8B-B14F-4D97-AF65-F5344CB8AC3E}">
        <p14:creationId xmlns:p14="http://schemas.microsoft.com/office/powerpoint/2010/main" val="3751680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09169"/>
            <a:ext cx="11153086" cy="559572"/>
          </a:xfrm>
        </p:spPr>
        <p:txBody>
          <a:bodyPr wrap="square" lIns="0" tIns="18000" rIns="0" bIns="18000" anchor="ctr" anchorCtr="0">
            <a:spAutoFit/>
          </a:bodyPr>
          <a:lstStyle/>
          <a:p>
            <a:r>
              <a:rPr lang="en-US" sz="3400" dirty="0"/>
              <a:t>Overview </a:t>
            </a:r>
            <a:r>
              <a:rPr lang="en-US" sz="2600" dirty="0"/>
              <a:t>(1 of 4)</a:t>
            </a:r>
          </a:p>
        </p:txBody>
      </p:sp>
      <p:pic>
        <p:nvPicPr>
          <p:cNvPr id="7" name="Picture 6" descr="A block diagram consists of user program, operating system, and storage.&#10;Long description is available in notes, press F6">
            <a:extLst>
              <a:ext uri="{FF2B5EF4-FFF2-40B4-BE49-F238E27FC236}">
                <a16:creationId xmlns:a16="http://schemas.microsoft.com/office/drawing/2014/main" id="{CCBD93B1-BC12-B560-2E86-2CCA717A17AF}"/>
              </a:ext>
            </a:extLst>
          </p:cNvPr>
          <p:cNvPicPr>
            <a:picLocks noChangeAspect="1"/>
          </p:cNvPicPr>
          <p:nvPr/>
        </p:nvPicPr>
        <p:blipFill>
          <a:blip r:embed="rId3"/>
          <a:stretch>
            <a:fillRect/>
          </a:stretch>
        </p:blipFill>
        <p:spPr>
          <a:xfrm>
            <a:off x="2597800" y="1083566"/>
            <a:ext cx="6996400" cy="5189765"/>
          </a:xfrm>
          <a:prstGeom prst="rect">
            <a:avLst/>
          </a:prstGeom>
        </p:spPr>
      </p:pic>
    </p:spTree>
    <p:extLst>
      <p:ext uri="{BB962C8B-B14F-4D97-AF65-F5344CB8AC3E}">
        <p14:creationId xmlns:p14="http://schemas.microsoft.com/office/powerpoint/2010/main" val="2161860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25151"/>
            <a:ext cx="11153087" cy="559572"/>
          </a:xfrm>
        </p:spPr>
        <p:txBody>
          <a:bodyPr wrap="square" lIns="0" tIns="18000" rIns="0" bIns="18000" anchor="ctr" anchorCtr="0">
            <a:spAutoFit/>
          </a:bodyPr>
          <a:lstStyle/>
          <a:p>
            <a:r>
              <a:rPr lang="en-US" sz="3400" dirty="0"/>
              <a:t>Directory Lookup</a:t>
            </a:r>
          </a:p>
        </p:txBody>
      </p:sp>
      <p:pic>
        <p:nvPicPr>
          <p:cNvPr id="5" name="Picture 4" descr="The figure illustrates the steps in looking up /usr/ast/mbox.&#10;Long description is available in notes, press F6">
            <a:extLst>
              <a:ext uri="{FF2B5EF4-FFF2-40B4-BE49-F238E27FC236}">
                <a16:creationId xmlns:a16="http://schemas.microsoft.com/office/drawing/2014/main" id="{23A81611-2150-7213-AA9B-EFBA5D4F8440}"/>
              </a:ext>
            </a:extLst>
          </p:cNvPr>
          <p:cNvPicPr>
            <a:picLocks noChangeAspect="1"/>
          </p:cNvPicPr>
          <p:nvPr/>
        </p:nvPicPr>
        <p:blipFill>
          <a:blip r:embed="rId3"/>
          <a:srcRect/>
          <a:stretch/>
        </p:blipFill>
        <p:spPr>
          <a:xfrm>
            <a:off x="2142594" y="1093358"/>
            <a:ext cx="7920466" cy="4237450"/>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3535241" y="5952177"/>
            <a:ext cx="5141547" cy="313350"/>
          </a:xfrm>
        </p:spPr>
        <p:txBody>
          <a:bodyPr wrap="square" lIns="0" tIns="18000" rIns="0" bIns="18000" anchor="ctr" anchorCtr="0">
            <a:spAutoFit/>
          </a:bodyPr>
          <a:lstStyle/>
          <a:p>
            <a:pPr marL="0" indent="0">
              <a:buNone/>
            </a:pPr>
            <a:r>
              <a:rPr lang="en-US" altLang="en-US" sz="1800" dirty="0"/>
              <a:t>Figure 4.36</a:t>
            </a:r>
            <a:r>
              <a:rPr lang="en-US" altLang="en-US" sz="1800" b="1" dirty="0"/>
              <a:t> </a:t>
            </a:r>
            <a:r>
              <a:rPr lang="en-US" altLang="en-US" sz="1800" dirty="0"/>
              <a:t>The steps in looking up </a:t>
            </a:r>
            <a:r>
              <a:rPr lang="en-US" altLang="en-US" sz="1800" b="1" dirty="0"/>
              <a:t>/</a:t>
            </a:r>
            <a:r>
              <a:rPr lang="en-US" altLang="en-US" sz="1800" b="1" spc="-300" dirty="0"/>
              <a:t>u s </a:t>
            </a:r>
            <a:r>
              <a:rPr lang="en-US" altLang="en-US" sz="1800" b="1" dirty="0"/>
              <a:t>r/</a:t>
            </a:r>
            <a:r>
              <a:rPr lang="en-US" altLang="en-US" sz="1800" b="1" spc="-300" dirty="0"/>
              <a:t>a s </a:t>
            </a:r>
            <a:r>
              <a:rPr lang="en-US" altLang="en-US" sz="1800" b="1" dirty="0"/>
              <a:t>t/mbox</a:t>
            </a:r>
            <a:r>
              <a:rPr lang="en-US" altLang="en-US" sz="1800" i="1" dirty="0"/>
              <a:t>.</a:t>
            </a:r>
          </a:p>
        </p:txBody>
      </p:sp>
    </p:spTree>
    <p:extLst>
      <p:ext uri="{BB962C8B-B14F-4D97-AF65-F5344CB8AC3E}">
        <p14:creationId xmlns:p14="http://schemas.microsoft.com/office/powerpoint/2010/main" val="4705381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26050"/>
            <a:ext cx="11153087" cy="559572"/>
          </a:xfrm>
        </p:spPr>
        <p:txBody>
          <a:bodyPr wrap="square" lIns="0" tIns="18000" rIns="0" bIns="18000" anchor="ctr" anchorCtr="0">
            <a:spAutoFit/>
          </a:bodyPr>
          <a:lstStyle/>
          <a:p>
            <a:r>
              <a:rPr lang="en-US" sz="3400" dirty="0"/>
              <a:t>Quiz 1</a:t>
            </a:r>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22975" y="1207086"/>
            <a:ext cx="11131574" cy="467239"/>
          </a:xfrm>
        </p:spPr>
        <p:txBody>
          <a:bodyPr wrap="square" lIns="0" tIns="18000" rIns="0" bIns="18000" anchor="ctr" anchorCtr="0">
            <a:spAutoFit/>
          </a:bodyPr>
          <a:lstStyle/>
          <a:p>
            <a:pPr marL="0" indent="0">
              <a:buNone/>
            </a:pPr>
            <a:r>
              <a:rPr lang="en-US" altLang="en-US" sz="2800" i="1" dirty="0"/>
              <a:t>How many disk accesses for reading first byte from /usr/ast/mbox?</a:t>
            </a:r>
          </a:p>
        </p:txBody>
      </p:sp>
    </p:spTree>
    <p:extLst>
      <p:ext uri="{BB962C8B-B14F-4D97-AF65-F5344CB8AC3E}">
        <p14:creationId xmlns:p14="http://schemas.microsoft.com/office/powerpoint/2010/main" val="7692869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15" y="223687"/>
            <a:ext cx="11152748" cy="559572"/>
          </a:xfrm>
        </p:spPr>
        <p:txBody>
          <a:bodyPr wrap="square" lIns="0" tIns="18000" rIns="0" bIns="18000" anchor="ctr" anchorCtr="0">
            <a:spAutoFit/>
          </a:bodyPr>
          <a:lstStyle/>
          <a:p>
            <a:r>
              <a:rPr lang="en-US" sz="3400" dirty="0"/>
              <a:t>Answer to Quiz 1</a:t>
            </a:r>
          </a:p>
        </p:txBody>
      </p:sp>
      <p:sp>
        <p:nvSpPr>
          <p:cNvPr id="3" name="Content Placeholder 2">
            <a:extLst>
              <a:ext uri="{FF2B5EF4-FFF2-40B4-BE49-F238E27FC236}">
                <a16:creationId xmlns:a16="http://schemas.microsoft.com/office/drawing/2014/main" id="{47B5B105-9BA1-46CC-884B-D9C1491E8767}"/>
              </a:ext>
            </a:extLst>
          </p:cNvPr>
          <p:cNvSpPr>
            <a:spLocks noGrp="1"/>
          </p:cNvSpPr>
          <p:nvPr>
            <p:ph sz="quarter" idx="13"/>
          </p:nvPr>
        </p:nvSpPr>
        <p:spPr>
          <a:xfrm>
            <a:off x="514350" y="1203931"/>
            <a:ext cx="11152748" cy="467239"/>
          </a:xfrm>
        </p:spPr>
        <p:txBody>
          <a:bodyPr wrap="square" lIns="0" tIns="18000" rIns="0" bIns="18000" anchor="ctr" anchorCtr="0">
            <a:spAutoFit/>
          </a:bodyPr>
          <a:lstStyle/>
          <a:p>
            <a:pPr marL="342900" indent="-342900"/>
            <a:r>
              <a:rPr lang="en-US" sz="2800" i="1" dirty="0"/>
              <a:t>How many disk accesses for reading first byte from /usr/ast/mbox?</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14350" y="1849906"/>
            <a:ext cx="11152748" cy="467239"/>
          </a:xfrm>
        </p:spPr>
        <p:txBody>
          <a:bodyPr wrap="square" lIns="0" tIns="18000" rIns="0" bIns="18000" anchor="ctr" anchorCtr="0">
            <a:spAutoFit/>
          </a:bodyPr>
          <a:lstStyle/>
          <a:p>
            <a:pPr marL="829818" lvl="1" indent="-342900"/>
            <a:r>
              <a:rPr lang="en-US" sz="2800" i="1" dirty="0"/>
              <a:t>7 (3 directories, 3 </a:t>
            </a:r>
            <a:r>
              <a:rPr lang="en-US" sz="2800" i="1" dirty="0" err="1"/>
              <a:t>i</a:t>
            </a:r>
            <a:r>
              <a:rPr lang="en-US" sz="2800" i="1" dirty="0"/>
              <a:t>-nodes, 1 file data)</a:t>
            </a:r>
          </a:p>
        </p:txBody>
      </p:sp>
    </p:spTree>
    <p:extLst>
      <p:ext uri="{BB962C8B-B14F-4D97-AF65-F5344CB8AC3E}">
        <p14:creationId xmlns:p14="http://schemas.microsoft.com/office/powerpoint/2010/main" val="4086993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25435"/>
            <a:ext cx="11153087" cy="559572"/>
          </a:xfrm>
        </p:spPr>
        <p:txBody>
          <a:bodyPr wrap="square" lIns="0" tIns="18000" rIns="0" bIns="18000" anchor="ctr" anchorCtr="0">
            <a:spAutoFit/>
          </a:bodyPr>
          <a:lstStyle/>
          <a:p>
            <a:r>
              <a:rPr lang="en-US" sz="3400" dirty="0"/>
              <a:t>Quiz 2</a:t>
            </a:r>
          </a:p>
        </p:txBody>
      </p:sp>
      <p:sp>
        <p:nvSpPr>
          <p:cNvPr id="9" name="Content Placeholder 8">
            <a:extLst>
              <a:ext uri="{FF2B5EF4-FFF2-40B4-BE49-F238E27FC236}">
                <a16:creationId xmlns:a16="http://schemas.microsoft.com/office/drawing/2014/main" id="{A893BC32-5482-4B2E-8062-34682B1F196D}"/>
              </a:ext>
            </a:extLst>
          </p:cNvPr>
          <p:cNvSpPr>
            <a:spLocks noGrp="1"/>
          </p:cNvSpPr>
          <p:nvPr>
            <p:ph sz="quarter" idx="13"/>
          </p:nvPr>
        </p:nvSpPr>
        <p:spPr>
          <a:xfrm>
            <a:off x="522975" y="1232374"/>
            <a:ext cx="11153087" cy="975070"/>
          </a:xfrm>
        </p:spPr>
        <p:txBody>
          <a:bodyPr wrap="square" lIns="0" tIns="18000" rIns="0" bIns="18000" anchor="ctr" anchorCtr="0">
            <a:spAutoFit/>
          </a:bodyPr>
          <a:lstStyle/>
          <a:p>
            <a:pPr marL="342900" indent="-342900"/>
            <a:r>
              <a:rPr lang="en-US" sz="2800" i="1" dirty="0"/>
              <a:t>How many disk accesses for reading first byte from /usr/ast/mbox?</a:t>
            </a:r>
          </a:p>
          <a:p>
            <a:pPr marL="829818" lvl="1" indent="-342900"/>
            <a:r>
              <a:rPr lang="en-US" sz="2800" i="1" dirty="0"/>
              <a:t>7 (3 directories, 3 </a:t>
            </a:r>
            <a:r>
              <a:rPr lang="en-US" sz="2800" i="1" dirty="0" err="1"/>
              <a:t>i</a:t>
            </a:r>
            <a:r>
              <a:rPr lang="en-US" sz="2800" i="1" dirty="0"/>
              <a:t>-nodes, 1 file data)</a:t>
            </a:r>
          </a:p>
        </p:txBody>
      </p:sp>
      <p:sp>
        <p:nvSpPr>
          <p:cNvPr id="4" name="Content Placeholder 3">
            <a:extLst>
              <a:ext uri="{FF2B5EF4-FFF2-40B4-BE49-F238E27FC236}">
                <a16:creationId xmlns:a16="http://schemas.microsoft.com/office/drawing/2014/main" id="{39131E7A-0866-4BDB-92AF-E0BD8B60AC05}"/>
              </a:ext>
            </a:extLst>
          </p:cNvPr>
          <p:cNvSpPr>
            <a:spLocks noGrp="1"/>
          </p:cNvSpPr>
          <p:nvPr>
            <p:ph sz="quarter" idx="14"/>
          </p:nvPr>
        </p:nvSpPr>
        <p:spPr>
          <a:xfrm>
            <a:off x="522975" y="2398315"/>
            <a:ext cx="11153087" cy="467239"/>
          </a:xfrm>
        </p:spPr>
        <p:txBody>
          <a:bodyPr wrap="square" lIns="0" tIns="18000" rIns="0" bIns="18000" anchor="ctr" anchorCtr="0">
            <a:spAutoFit/>
          </a:bodyPr>
          <a:lstStyle/>
          <a:p>
            <a:pPr marL="342900" indent="-342900"/>
            <a:r>
              <a:rPr lang="en-US" sz="2800" i="1" dirty="0"/>
              <a:t>How many on </a:t>
            </a:r>
            <a:r>
              <a:rPr lang="en-US" sz="2800" i="1" spc="-400" dirty="0"/>
              <a:t>F A </a:t>
            </a:r>
            <a:r>
              <a:rPr lang="en-US" sz="2800" i="1" dirty="0"/>
              <a:t>T?</a:t>
            </a:r>
          </a:p>
        </p:txBody>
      </p:sp>
    </p:spTree>
    <p:extLst>
      <p:ext uri="{BB962C8B-B14F-4D97-AF65-F5344CB8AC3E}">
        <p14:creationId xmlns:p14="http://schemas.microsoft.com/office/powerpoint/2010/main" val="6074665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24536"/>
            <a:ext cx="11153087" cy="559572"/>
          </a:xfrm>
        </p:spPr>
        <p:txBody>
          <a:bodyPr wrap="square" lIns="0" tIns="18000" rIns="0" bIns="18000" anchor="ctr" anchorCtr="0">
            <a:spAutoFit/>
          </a:bodyPr>
          <a:lstStyle/>
          <a:p>
            <a:r>
              <a:rPr lang="en-US" sz="3400" dirty="0"/>
              <a:t>Answer to Quiz 2</a:t>
            </a:r>
          </a:p>
        </p:txBody>
      </p:sp>
      <p:sp>
        <p:nvSpPr>
          <p:cNvPr id="9" name="Content Placeholder 8">
            <a:extLst>
              <a:ext uri="{FF2B5EF4-FFF2-40B4-BE49-F238E27FC236}">
                <a16:creationId xmlns:a16="http://schemas.microsoft.com/office/drawing/2014/main" id="{A893BC32-5482-4B2E-8062-34682B1F196D}"/>
              </a:ext>
            </a:extLst>
          </p:cNvPr>
          <p:cNvSpPr>
            <a:spLocks noGrp="1"/>
          </p:cNvSpPr>
          <p:nvPr>
            <p:ph sz="quarter" idx="13"/>
          </p:nvPr>
        </p:nvSpPr>
        <p:spPr>
          <a:xfrm>
            <a:off x="522975" y="1222849"/>
            <a:ext cx="11153087" cy="975070"/>
          </a:xfrm>
        </p:spPr>
        <p:txBody>
          <a:bodyPr wrap="square" lIns="0" tIns="18000" rIns="0" bIns="18000" anchor="ctr" anchorCtr="0">
            <a:spAutoFit/>
          </a:bodyPr>
          <a:lstStyle/>
          <a:p>
            <a:pPr marL="342900" indent="-342900"/>
            <a:r>
              <a:rPr lang="en-US" sz="2800" i="1" dirty="0"/>
              <a:t>How many disk accesses for reading first byte from /usr/ast/mbox?</a:t>
            </a:r>
          </a:p>
          <a:p>
            <a:pPr marL="829818" lvl="1" indent="-342900"/>
            <a:r>
              <a:rPr lang="en-US" sz="2800" i="1" dirty="0"/>
              <a:t>7 (3 directories, 3 </a:t>
            </a:r>
            <a:r>
              <a:rPr lang="en-US" sz="2800" i="1" dirty="0" err="1"/>
              <a:t>i</a:t>
            </a:r>
            <a:r>
              <a:rPr lang="en-US" sz="2800" i="1" dirty="0"/>
              <a:t>-nodes, 1 file data)</a:t>
            </a:r>
          </a:p>
        </p:txBody>
      </p:sp>
      <p:sp>
        <p:nvSpPr>
          <p:cNvPr id="4" name="Content Placeholder 3">
            <a:extLst>
              <a:ext uri="{FF2B5EF4-FFF2-40B4-BE49-F238E27FC236}">
                <a16:creationId xmlns:a16="http://schemas.microsoft.com/office/drawing/2014/main" id="{39131E7A-0866-4BDB-92AF-E0BD8B60AC05}"/>
              </a:ext>
            </a:extLst>
          </p:cNvPr>
          <p:cNvSpPr>
            <a:spLocks noGrp="1"/>
          </p:cNvSpPr>
          <p:nvPr>
            <p:ph sz="quarter" idx="14"/>
          </p:nvPr>
        </p:nvSpPr>
        <p:spPr>
          <a:xfrm>
            <a:off x="522975" y="2738723"/>
            <a:ext cx="11153087" cy="975070"/>
          </a:xfrm>
        </p:spPr>
        <p:txBody>
          <a:bodyPr wrap="square" lIns="0" tIns="18000" rIns="0" bIns="18000" anchor="ctr" anchorCtr="0">
            <a:spAutoFit/>
          </a:bodyPr>
          <a:lstStyle/>
          <a:p>
            <a:pPr marL="342900" indent="-342900"/>
            <a:r>
              <a:rPr lang="en-US" sz="2800" i="1" dirty="0"/>
              <a:t>How many on </a:t>
            </a:r>
            <a:r>
              <a:rPr lang="en-US" sz="2800" i="1" spc="-400" dirty="0"/>
              <a:t>F A </a:t>
            </a:r>
            <a:r>
              <a:rPr lang="en-US" sz="2800" i="1" dirty="0"/>
              <a:t>T?</a:t>
            </a:r>
          </a:p>
          <a:p>
            <a:pPr marL="829818" lvl="1" indent="-342900"/>
            <a:r>
              <a:rPr lang="en-US" sz="2800" i="1" dirty="0"/>
              <a:t>4 (3 directories, 1 file data) </a:t>
            </a:r>
          </a:p>
        </p:txBody>
      </p:sp>
    </p:spTree>
    <p:extLst>
      <p:ext uri="{BB962C8B-B14F-4D97-AF65-F5344CB8AC3E}">
        <p14:creationId xmlns:p14="http://schemas.microsoft.com/office/powerpoint/2010/main" val="2402906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522975" y="225152"/>
            <a:ext cx="11153087" cy="559572"/>
          </a:xfrm>
        </p:spPr>
        <p:txBody>
          <a:bodyPr wrap="square" lIns="0" tIns="18000" rIns="0" bIns="18000" anchor="ctr" anchorCtr="0">
            <a:spAutoFit/>
          </a:bodyPr>
          <a:lstStyle/>
          <a:p>
            <a:r>
              <a:rPr lang="en-US" sz="3400" dirty="0"/>
              <a:t>Shared Files (1)</a:t>
            </a:r>
          </a:p>
        </p:txBody>
      </p:sp>
      <p:pic>
        <p:nvPicPr>
          <p:cNvPr id="6" name="Picture 5" descr="The figure illustrates the File system containing a shared file.&#10;Long description is available in notes, press F6">
            <a:extLst>
              <a:ext uri="{FF2B5EF4-FFF2-40B4-BE49-F238E27FC236}">
                <a16:creationId xmlns:a16="http://schemas.microsoft.com/office/drawing/2014/main" id="{6C0560EF-EFFF-D3D5-3211-68C240412CD2}"/>
              </a:ext>
            </a:extLst>
          </p:cNvPr>
          <p:cNvPicPr>
            <a:picLocks noChangeAspect="1"/>
          </p:cNvPicPr>
          <p:nvPr/>
        </p:nvPicPr>
        <p:blipFill>
          <a:blip r:embed="rId3"/>
          <a:srcRect/>
          <a:stretch/>
        </p:blipFill>
        <p:spPr>
          <a:xfrm>
            <a:off x="3630457" y="1090729"/>
            <a:ext cx="4931088" cy="4619393"/>
          </a:xfrm>
          <a:prstGeom prst="rect">
            <a:avLst/>
          </a:prstGeom>
        </p:spPr>
      </p:pic>
      <p:sp>
        <p:nvSpPr>
          <p:cNvPr id="3" name="Content Placeholder 2">
            <a:extLst>
              <a:ext uri="{FF2B5EF4-FFF2-40B4-BE49-F238E27FC236}">
                <a16:creationId xmlns:a16="http://schemas.microsoft.com/office/drawing/2014/main" id="{05401CAF-24C1-540B-C45E-E0EA42183D28}"/>
              </a:ext>
            </a:extLst>
          </p:cNvPr>
          <p:cNvSpPr>
            <a:spLocks noGrp="1"/>
          </p:cNvSpPr>
          <p:nvPr>
            <p:ph sz="quarter" idx="13"/>
          </p:nvPr>
        </p:nvSpPr>
        <p:spPr>
          <a:xfrm>
            <a:off x="3662858" y="5956128"/>
            <a:ext cx="4873320" cy="313350"/>
          </a:xfrm>
        </p:spPr>
        <p:txBody>
          <a:bodyPr wrap="square" lIns="0" tIns="18000" rIns="0" bIns="18000" anchor="ctr" anchorCtr="0">
            <a:spAutoFit/>
          </a:bodyPr>
          <a:lstStyle/>
          <a:p>
            <a:pPr marL="0" indent="0">
              <a:spcBef>
                <a:spcPts val="600"/>
              </a:spcBef>
              <a:buNone/>
            </a:pPr>
            <a:r>
              <a:rPr lang="en-US" sz="1800" dirty="0"/>
              <a:t>Figure 4.18 File system containing a shared file.</a:t>
            </a:r>
          </a:p>
        </p:txBody>
      </p:sp>
    </p:spTree>
    <p:extLst>
      <p:ext uri="{BB962C8B-B14F-4D97-AF65-F5344CB8AC3E}">
        <p14:creationId xmlns:p14="http://schemas.microsoft.com/office/powerpoint/2010/main" val="18235284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522975" y="225152"/>
            <a:ext cx="11153087" cy="559572"/>
          </a:xfrm>
        </p:spPr>
        <p:txBody>
          <a:bodyPr wrap="square" lIns="0" tIns="18000" rIns="0" bIns="18000" anchor="ctr" anchorCtr="0">
            <a:spAutoFit/>
          </a:bodyPr>
          <a:lstStyle/>
          <a:p>
            <a:r>
              <a:rPr lang="en-US" sz="3400" dirty="0"/>
              <a:t>Shared Files (2)</a:t>
            </a:r>
          </a:p>
        </p:txBody>
      </p:sp>
      <p:pic>
        <p:nvPicPr>
          <p:cNvPr id="6" name="Picture 5" descr="The figure consists of three parts labeled (a) and (b) that illustrate the situation prior to linking, after the link is created, and after the original owner removes the file.&#10;Long description is available in notes, press F6">
            <a:extLst>
              <a:ext uri="{FF2B5EF4-FFF2-40B4-BE49-F238E27FC236}">
                <a16:creationId xmlns:a16="http://schemas.microsoft.com/office/drawing/2014/main" id="{6C0560EF-EFFF-D3D5-3211-68C240412CD2}"/>
              </a:ext>
            </a:extLst>
          </p:cNvPr>
          <p:cNvPicPr>
            <a:picLocks noChangeAspect="1"/>
          </p:cNvPicPr>
          <p:nvPr/>
        </p:nvPicPr>
        <p:blipFill>
          <a:blip r:embed="rId3"/>
          <a:srcRect/>
          <a:stretch/>
        </p:blipFill>
        <p:spPr>
          <a:xfrm>
            <a:off x="2120986" y="1091742"/>
            <a:ext cx="7950030" cy="4108408"/>
          </a:xfrm>
          <a:prstGeom prst="rect">
            <a:avLst/>
          </a:prstGeom>
        </p:spPr>
      </p:pic>
      <p:sp>
        <p:nvSpPr>
          <p:cNvPr id="3" name="Content Placeholder 2">
            <a:extLst>
              <a:ext uri="{FF2B5EF4-FFF2-40B4-BE49-F238E27FC236}">
                <a16:creationId xmlns:a16="http://schemas.microsoft.com/office/drawing/2014/main" id="{05401CAF-24C1-540B-C45E-E0EA42183D28}"/>
              </a:ext>
            </a:extLst>
          </p:cNvPr>
          <p:cNvSpPr>
            <a:spLocks noGrp="1"/>
          </p:cNvSpPr>
          <p:nvPr>
            <p:ph sz="quarter" idx="13"/>
          </p:nvPr>
        </p:nvSpPr>
        <p:spPr>
          <a:xfrm>
            <a:off x="2685554" y="5599452"/>
            <a:ext cx="6827931" cy="590349"/>
          </a:xfrm>
        </p:spPr>
        <p:txBody>
          <a:bodyPr wrap="square" lIns="0" tIns="18000" rIns="0" bIns="18000" anchor="ctr" anchorCtr="0">
            <a:spAutoFit/>
          </a:bodyPr>
          <a:lstStyle/>
          <a:p>
            <a:pPr marL="0" indent="0">
              <a:spcBef>
                <a:spcPts val="600"/>
              </a:spcBef>
              <a:buNone/>
            </a:pPr>
            <a:r>
              <a:rPr lang="en-US" sz="1800" dirty="0"/>
              <a:t>Figure 4.19 (a) Situation prior to linking. (b) After the link is created. (c) After the original owner removes the file.</a:t>
            </a:r>
          </a:p>
        </p:txBody>
      </p:sp>
    </p:spTree>
    <p:extLst>
      <p:ext uri="{BB962C8B-B14F-4D97-AF65-F5344CB8AC3E}">
        <p14:creationId xmlns:p14="http://schemas.microsoft.com/office/powerpoint/2010/main" val="18872739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198369"/>
            <a:ext cx="11153087" cy="559572"/>
          </a:xfrm>
        </p:spPr>
        <p:txBody>
          <a:bodyPr wrap="square" lIns="0" tIns="18000" rIns="0" bIns="18000" anchor="ctr" anchorCtr="0">
            <a:spAutoFit/>
          </a:bodyPr>
          <a:lstStyle/>
          <a:p>
            <a:r>
              <a:rPr lang="en-US" sz="3400" dirty="0"/>
              <a:t>Hard Links v</a:t>
            </a:r>
            <a:r>
              <a:rPr lang="en-US" sz="100" dirty="0"/>
              <a:t>ersu</a:t>
            </a:r>
            <a:r>
              <a:rPr lang="en-US" sz="3400" dirty="0"/>
              <a:t>s. Soft Links</a:t>
            </a:r>
          </a:p>
        </p:txBody>
      </p:sp>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522975" y="1096089"/>
            <a:ext cx="11153087" cy="4022058"/>
          </a:xfrm>
        </p:spPr>
        <p:txBody>
          <a:bodyPr wrap="square" lIns="0" tIns="18000" rIns="0" bIns="18000" anchor="ctr" anchorCtr="0">
            <a:spAutoFit/>
          </a:bodyPr>
          <a:lstStyle/>
          <a:p>
            <a:pPr marL="342900" indent="-342900">
              <a:spcBef>
                <a:spcPts val="600"/>
              </a:spcBef>
            </a:pPr>
            <a:r>
              <a:rPr lang="en-US" sz="2800" b="1" dirty="0"/>
              <a:t>Hard links </a:t>
            </a:r>
            <a:r>
              <a:rPr lang="en-US" sz="2800" dirty="0"/>
              <a:t>reference a shared file (</a:t>
            </a:r>
            <a:r>
              <a:rPr lang="en-US" sz="2800" dirty="0" err="1"/>
              <a:t>i</a:t>
            </a:r>
            <a:r>
              <a:rPr lang="en-US" sz="2800" dirty="0"/>
              <a:t>-node)</a:t>
            </a:r>
          </a:p>
          <a:p>
            <a:pPr marL="829818" lvl="1" indent="-342900"/>
            <a:r>
              <a:rPr lang="en-US" sz="2800" dirty="0"/>
              <a:t>The file is removed only with no hard links left</a:t>
            </a:r>
          </a:p>
          <a:p>
            <a:pPr marL="829818" lvl="1" indent="-342900"/>
            <a:r>
              <a:rPr lang="en-US" sz="2800" dirty="0"/>
              <a:t>Space-efficient (only 1 directory entry per hard link)</a:t>
            </a:r>
          </a:p>
          <a:p>
            <a:pPr marL="829818" lvl="1" indent="-342900"/>
            <a:r>
              <a:rPr lang="en-US" sz="2800" dirty="0"/>
              <a:t>Good to manage shared files across owners</a:t>
            </a:r>
          </a:p>
          <a:p>
            <a:pPr marL="342900" indent="-342900">
              <a:spcBef>
                <a:spcPts val="600"/>
              </a:spcBef>
            </a:pPr>
            <a:r>
              <a:rPr lang="en-US" sz="2800" b="1" dirty="0"/>
              <a:t>Soft</a:t>
            </a:r>
            <a:r>
              <a:rPr lang="en-US" sz="2800" dirty="0"/>
              <a:t> (or </a:t>
            </a:r>
            <a:r>
              <a:rPr lang="en-US" sz="2800" b="1" dirty="0"/>
              <a:t>symbolic</a:t>
            </a:r>
            <a:r>
              <a:rPr lang="en-US" sz="2800" dirty="0"/>
              <a:t>) </a:t>
            </a:r>
            <a:r>
              <a:rPr lang="en-US" sz="2800" b="1" dirty="0"/>
              <a:t>links </a:t>
            </a:r>
            <a:r>
              <a:rPr lang="en-US" sz="2800" dirty="0"/>
              <a:t>reference a file name</a:t>
            </a:r>
          </a:p>
          <a:p>
            <a:pPr marL="829818" lvl="1" indent="-342900"/>
            <a:r>
              <a:rPr lang="en-US" sz="2800" dirty="0"/>
              <a:t>Removing the file renders its soft links invalid</a:t>
            </a:r>
          </a:p>
          <a:p>
            <a:pPr marL="829818" lvl="1" indent="-342900"/>
            <a:r>
              <a:rPr lang="en-US" sz="2800" dirty="0"/>
              <a:t>Less space-efficient (need 1 </a:t>
            </a:r>
            <a:r>
              <a:rPr lang="en-US" sz="2800" dirty="0" err="1"/>
              <a:t>i</a:t>
            </a:r>
            <a:r>
              <a:rPr lang="en-US" sz="2800" dirty="0"/>
              <a:t>-node per soft link)</a:t>
            </a:r>
          </a:p>
          <a:p>
            <a:pPr marL="829818" lvl="1" indent="-342900"/>
            <a:r>
              <a:rPr lang="en-US" sz="2800" dirty="0"/>
              <a:t>More flexible (can reference file names across </a:t>
            </a:r>
            <a:r>
              <a:rPr lang="en-US" sz="2800" spc="-300" dirty="0"/>
              <a:t>F </a:t>
            </a:r>
            <a:r>
              <a:rPr lang="en-US" sz="2800" dirty="0" err="1"/>
              <a:t>Ses</a:t>
            </a:r>
            <a:r>
              <a:rPr lang="en-US" sz="2800" dirty="0"/>
              <a:t>)</a:t>
            </a:r>
          </a:p>
        </p:txBody>
      </p:sp>
    </p:spTree>
    <p:extLst>
      <p:ext uri="{BB962C8B-B14F-4D97-AF65-F5344CB8AC3E}">
        <p14:creationId xmlns:p14="http://schemas.microsoft.com/office/powerpoint/2010/main" val="35626659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15621"/>
            <a:ext cx="11153087" cy="559572"/>
          </a:xfrm>
        </p:spPr>
        <p:txBody>
          <a:bodyPr wrap="square" lIns="0" tIns="18000" rIns="0" bIns="18000" anchor="ctr" anchorCtr="0">
            <a:spAutoFit/>
          </a:bodyPr>
          <a:lstStyle/>
          <a:p>
            <a:r>
              <a:rPr lang="en-US" sz="3400" dirty="0"/>
              <a:t>File System Implementation </a:t>
            </a:r>
            <a:r>
              <a:rPr lang="en-US" sz="2600" dirty="0"/>
              <a:t>(4 of 6)</a:t>
            </a:r>
          </a:p>
        </p:txBody>
      </p:sp>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522975" y="1097635"/>
            <a:ext cx="11153087" cy="2498564"/>
          </a:xfrm>
        </p:spPr>
        <p:txBody>
          <a:bodyPr wrap="square" lIns="0" tIns="18000" rIns="0" bIns="18000" anchor="ctr" anchorCtr="0">
            <a:spAutoFit/>
          </a:bodyPr>
          <a:lstStyle/>
          <a:p>
            <a:pPr marL="342900" indent="-342900">
              <a:spcBef>
                <a:spcPts val="600"/>
              </a:spcBef>
            </a:pPr>
            <a:r>
              <a:rPr lang="en-US" sz="2800" dirty="0"/>
              <a:t>How to store files?</a:t>
            </a:r>
          </a:p>
          <a:p>
            <a:pPr marL="342900" indent="-342900">
              <a:spcBef>
                <a:spcPts val="600"/>
              </a:spcBef>
            </a:pPr>
            <a:r>
              <a:rPr lang="en-US" sz="2800" dirty="0"/>
              <a:t>How to implement directories?</a:t>
            </a:r>
          </a:p>
          <a:p>
            <a:pPr marL="342900" indent="-342900">
              <a:spcBef>
                <a:spcPts val="600"/>
              </a:spcBef>
            </a:pPr>
            <a:r>
              <a:rPr lang="en-US" sz="2800" b="1" dirty="0"/>
              <a:t>How to manage disk space?</a:t>
            </a:r>
          </a:p>
          <a:p>
            <a:pPr marL="342900" indent="-342900">
              <a:spcBef>
                <a:spcPts val="600"/>
              </a:spcBef>
            </a:pPr>
            <a:r>
              <a:rPr lang="en-US" sz="2800" dirty="0"/>
              <a:t>How to ensure file system performance?</a:t>
            </a:r>
          </a:p>
          <a:p>
            <a:pPr marL="342900" indent="-342900">
              <a:spcBef>
                <a:spcPts val="600"/>
              </a:spcBef>
            </a:pPr>
            <a:r>
              <a:rPr lang="en-US" sz="2800" dirty="0"/>
              <a:t>How to ensure file system dependability?</a:t>
            </a:r>
          </a:p>
        </p:txBody>
      </p:sp>
    </p:spTree>
    <p:extLst>
      <p:ext uri="{BB962C8B-B14F-4D97-AF65-F5344CB8AC3E}">
        <p14:creationId xmlns:p14="http://schemas.microsoft.com/office/powerpoint/2010/main" val="25448382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25146"/>
            <a:ext cx="11153087" cy="559572"/>
          </a:xfrm>
        </p:spPr>
        <p:txBody>
          <a:bodyPr wrap="square" lIns="0" tIns="18000" rIns="0" bIns="18000" anchor="ctr" anchorCtr="0">
            <a:spAutoFit/>
          </a:bodyPr>
          <a:lstStyle/>
          <a:p>
            <a:r>
              <a:rPr lang="en-US" sz="3400" dirty="0"/>
              <a:t>Block Size</a:t>
            </a:r>
          </a:p>
        </p:txBody>
      </p:sp>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522975" y="1099994"/>
            <a:ext cx="11153087" cy="3006395"/>
          </a:xfrm>
        </p:spPr>
        <p:txBody>
          <a:bodyPr wrap="square" lIns="0" tIns="18000" rIns="0" bIns="18000" anchor="ctr" anchorCtr="0">
            <a:spAutoFit/>
          </a:bodyPr>
          <a:lstStyle/>
          <a:p>
            <a:pPr marL="342900" indent="-342900">
              <a:spcBef>
                <a:spcPts val="600"/>
              </a:spcBef>
            </a:pPr>
            <a:r>
              <a:rPr lang="en-US" sz="2800" dirty="0"/>
              <a:t>How do choose the block size?</a:t>
            </a:r>
          </a:p>
          <a:p>
            <a:pPr marL="342900" indent="-342900">
              <a:spcBef>
                <a:spcPts val="600"/>
              </a:spcBef>
            </a:pPr>
            <a:r>
              <a:rPr lang="en-US" sz="2800" dirty="0"/>
              <a:t>Important speed-space tradeoff to consider</a:t>
            </a:r>
          </a:p>
          <a:p>
            <a:pPr marL="342900" indent="-342900">
              <a:spcBef>
                <a:spcPts val="600"/>
              </a:spcBef>
            </a:pPr>
            <a:r>
              <a:rPr lang="en-US" sz="2800" dirty="0"/>
              <a:t>Larger block sizes allow transferring more data per block</a:t>
            </a:r>
          </a:p>
          <a:p>
            <a:pPr marL="829818" lvl="1" indent="-342900"/>
            <a:r>
              <a:rPr lang="en-US" sz="2800" dirty="0"/>
              <a:t>Better overall data rates</a:t>
            </a:r>
          </a:p>
          <a:p>
            <a:pPr marL="342900" indent="-342900">
              <a:spcBef>
                <a:spcPts val="600"/>
              </a:spcBef>
            </a:pPr>
            <a:r>
              <a:rPr lang="en-US" sz="2800" dirty="0"/>
              <a:t>Smaller block sizes reduce space overhead for small files</a:t>
            </a:r>
          </a:p>
          <a:p>
            <a:pPr marL="829818" lvl="1" indent="-342900"/>
            <a:r>
              <a:rPr lang="en-US" sz="2800" dirty="0"/>
              <a:t>Less fragmentation</a:t>
            </a:r>
          </a:p>
        </p:txBody>
      </p:sp>
    </p:spTree>
    <p:extLst>
      <p:ext uri="{BB962C8B-B14F-4D97-AF65-F5344CB8AC3E}">
        <p14:creationId xmlns:p14="http://schemas.microsoft.com/office/powerpoint/2010/main" val="1298869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09169"/>
            <a:ext cx="11153086" cy="559572"/>
          </a:xfrm>
        </p:spPr>
        <p:txBody>
          <a:bodyPr wrap="square" lIns="0" tIns="18000" rIns="0" bIns="18000" anchor="ctr" anchorCtr="0">
            <a:spAutoFit/>
          </a:bodyPr>
          <a:lstStyle/>
          <a:p>
            <a:r>
              <a:rPr lang="en-US" sz="3400" dirty="0"/>
              <a:t>Overview </a:t>
            </a:r>
            <a:r>
              <a:rPr lang="en-US" sz="2600" dirty="0"/>
              <a:t>(2 of 4)</a:t>
            </a:r>
          </a:p>
        </p:txBody>
      </p:sp>
      <p:pic>
        <p:nvPicPr>
          <p:cNvPr id="4" name="Picture 3" descr="A flow chart represents the minimized disk access for caching.&#10;Long description is available in notes, press F6">
            <a:extLst>
              <a:ext uri="{FF2B5EF4-FFF2-40B4-BE49-F238E27FC236}">
                <a16:creationId xmlns:a16="http://schemas.microsoft.com/office/drawing/2014/main" id="{B886B933-A9AD-3C31-C340-BD02B528FB1E}"/>
              </a:ext>
            </a:extLst>
          </p:cNvPr>
          <p:cNvPicPr>
            <a:picLocks noChangeAspect="1"/>
          </p:cNvPicPr>
          <p:nvPr/>
        </p:nvPicPr>
        <p:blipFill>
          <a:blip r:embed="rId3"/>
          <a:stretch>
            <a:fillRect/>
          </a:stretch>
        </p:blipFill>
        <p:spPr>
          <a:xfrm>
            <a:off x="2623686" y="1110545"/>
            <a:ext cx="6961878" cy="5097707"/>
          </a:xfrm>
          <a:prstGeom prst="rect">
            <a:avLst/>
          </a:prstGeom>
        </p:spPr>
      </p:pic>
    </p:spTree>
    <p:extLst>
      <p:ext uri="{BB962C8B-B14F-4D97-AF65-F5344CB8AC3E}">
        <p14:creationId xmlns:p14="http://schemas.microsoft.com/office/powerpoint/2010/main" val="7531837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25146"/>
            <a:ext cx="11153087" cy="559572"/>
          </a:xfrm>
        </p:spPr>
        <p:txBody>
          <a:bodyPr wrap="square" lIns="0" tIns="18000" rIns="0" bIns="18000" anchor="ctr" anchorCtr="0">
            <a:spAutoFit/>
          </a:bodyPr>
          <a:lstStyle/>
          <a:p>
            <a:r>
              <a:rPr lang="en-US" sz="3400" dirty="0"/>
              <a:t>Block Size Impact</a:t>
            </a:r>
          </a:p>
        </p:txBody>
      </p:sp>
      <p:pic>
        <p:nvPicPr>
          <p:cNvPr id="5" name="Picture 4" descr="The figure illustrates a graph in which the dashed curve (left-hand scale) gives the data rate of a disk. The solid curve (right-hand scale) gives the disk-space efficiency. All files are 4 KB.&#10;Long description is available in notes, press F6">
            <a:extLst>
              <a:ext uri="{FF2B5EF4-FFF2-40B4-BE49-F238E27FC236}">
                <a16:creationId xmlns:a16="http://schemas.microsoft.com/office/drawing/2014/main" id="{C4B250BA-D27E-D796-835E-B7D6F55EADFA}"/>
              </a:ext>
            </a:extLst>
          </p:cNvPr>
          <p:cNvPicPr>
            <a:picLocks noChangeAspect="1"/>
          </p:cNvPicPr>
          <p:nvPr/>
        </p:nvPicPr>
        <p:blipFill>
          <a:blip r:embed="rId3"/>
          <a:stretch>
            <a:fillRect/>
          </a:stretch>
        </p:blipFill>
        <p:spPr>
          <a:xfrm>
            <a:off x="2444086" y="1098074"/>
            <a:ext cx="7303830" cy="3709352"/>
          </a:xfrm>
          <a:prstGeom prst="rect">
            <a:avLst/>
          </a:prstGeom>
        </p:spPr>
      </p:pic>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2032998" y="5383695"/>
            <a:ext cx="8133040" cy="590349"/>
          </a:xfrm>
        </p:spPr>
        <p:txBody>
          <a:bodyPr wrap="square" lIns="0" tIns="18000" rIns="0" bIns="18000" anchor="ctr" anchorCtr="0">
            <a:spAutoFit/>
          </a:bodyPr>
          <a:lstStyle/>
          <a:p>
            <a:pPr marL="0" indent="0">
              <a:spcBef>
                <a:spcPts val="600"/>
              </a:spcBef>
              <a:buNone/>
            </a:pPr>
            <a:r>
              <a:rPr lang="en-US" sz="1800" dirty="0"/>
              <a:t>Figure 4.23 The dashed curve (left-hand scale) gives the data rate of a disk. The solid curve (right-hand scale) gives the disk space efficiency. All files are 4 </a:t>
            </a:r>
            <a:r>
              <a:rPr lang="en-US" sz="1800" spc="-300" dirty="0"/>
              <a:t>K </a:t>
            </a:r>
            <a:r>
              <a:rPr lang="en-US" sz="1800" dirty="0"/>
              <a:t>B.</a:t>
            </a:r>
          </a:p>
        </p:txBody>
      </p:sp>
    </p:spTree>
    <p:extLst>
      <p:ext uri="{BB962C8B-B14F-4D97-AF65-F5344CB8AC3E}">
        <p14:creationId xmlns:p14="http://schemas.microsoft.com/office/powerpoint/2010/main" val="1165331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25146"/>
            <a:ext cx="11153087" cy="559572"/>
          </a:xfrm>
        </p:spPr>
        <p:txBody>
          <a:bodyPr wrap="square" lIns="0" tIns="18000" rIns="0" bIns="18000" anchor="ctr" anchorCtr="0">
            <a:spAutoFit/>
          </a:bodyPr>
          <a:lstStyle/>
          <a:p>
            <a:r>
              <a:rPr lang="en-US" sz="3400" dirty="0"/>
              <a:t>Keeping Track of Free Blocks (1)</a:t>
            </a:r>
          </a:p>
        </p:txBody>
      </p:sp>
      <p:pic>
        <p:nvPicPr>
          <p:cNvPr id="5" name="Picture 4" descr="The figure consists of two parts labeled (a) and (b) that illustrate storing the free list on a linked list, and a bitmap.&#10;Long description is available in notes, press F6">
            <a:extLst>
              <a:ext uri="{FF2B5EF4-FFF2-40B4-BE49-F238E27FC236}">
                <a16:creationId xmlns:a16="http://schemas.microsoft.com/office/drawing/2014/main" id="{C4B250BA-D27E-D796-835E-B7D6F55EADFA}"/>
              </a:ext>
            </a:extLst>
          </p:cNvPr>
          <p:cNvPicPr>
            <a:picLocks noChangeAspect="1"/>
          </p:cNvPicPr>
          <p:nvPr/>
        </p:nvPicPr>
        <p:blipFill>
          <a:blip r:embed="rId3"/>
          <a:srcRect/>
          <a:stretch/>
        </p:blipFill>
        <p:spPr>
          <a:xfrm>
            <a:off x="2724158" y="1231601"/>
            <a:ext cx="6743684" cy="4393002"/>
          </a:xfrm>
          <a:prstGeom prst="rect">
            <a:avLst/>
          </a:prstGeom>
        </p:spPr>
      </p:pic>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2888434" y="5952616"/>
            <a:ext cx="6422168" cy="313350"/>
          </a:xfrm>
        </p:spPr>
        <p:txBody>
          <a:bodyPr wrap="square" lIns="0" tIns="18000" rIns="0" bIns="18000" anchor="ctr" anchorCtr="0">
            <a:spAutoFit/>
          </a:bodyPr>
          <a:lstStyle/>
          <a:p>
            <a:pPr marL="0" indent="0">
              <a:spcBef>
                <a:spcPts val="600"/>
              </a:spcBef>
              <a:buNone/>
            </a:pPr>
            <a:r>
              <a:rPr lang="en-US" sz="1800" dirty="0"/>
              <a:t>Figure 4.24 (a) Storing the free list on a linked list. (b) A bitmap.</a:t>
            </a:r>
          </a:p>
        </p:txBody>
      </p:sp>
    </p:spTree>
    <p:extLst>
      <p:ext uri="{BB962C8B-B14F-4D97-AF65-F5344CB8AC3E}">
        <p14:creationId xmlns:p14="http://schemas.microsoft.com/office/powerpoint/2010/main" val="34490902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10951"/>
            <a:ext cx="11153086" cy="559572"/>
          </a:xfrm>
        </p:spPr>
        <p:txBody>
          <a:bodyPr wrap="square" lIns="0" tIns="18000" rIns="0" bIns="18000" anchor="ctr" anchorCtr="0">
            <a:spAutoFit/>
          </a:bodyPr>
          <a:lstStyle/>
          <a:p>
            <a:r>
              <a:rPr lang="en-US" sz="3400" dirty="0"/>
              <a:t>Quiz </a:t>
            </a:r>
            <a:r>
              <a:rPr lang="en-US" sz="2600" dirty="0"/>
              <a:t>(4 of 6)</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505" y="1095928"/>
            <a:ext cx="11153727" cy="1521373"/>
          </a:xfrm>
        </p:spPr>
        <p:txBody>
          <a:bodyPr wrap="square" lIns="0" tIns="18000" rIns="0" bIns="18000" anchor="ctr" anchorCtr="0">
            <a:spAutoFit/>
          </a:bodyPr>
          <a:lstStyle/>
          <a:p>
            <a:pPr marL="0" indent="0">
              <a:buNone/>
            </a:pPr>
            <a:r>
              <a:rPr lang="en-US" sz="2800" i="1" dirty="0"/>
              <a:t>Which organization incurs more space overhead?</a:t>
            </a:r>
          </a:p>
          <a:p>
            <a:pPr marL="0" indent="0">
              <a:buNone/>
            </a:pPr>
            <a:r>
              <a:rPr lang="en-US" sz="2800" i="1" dirty="0"/>
              <a:t>Hint: consider an almost empty disk scenario and an almost full disk scenario.</a:t>
            </a:r>
          </a:p>
        </p:txBody>
      </p:sp>
    </p:spTree>
    <p:extLst>
      <p:ext uri="{BB962C8B-B14F-4D97-AF65-F5344CB8AC3E}">
        <p14:creationId xmlns:p14="http://schemas.microsoft.com/office/powerpoint/2010/main" val="19141399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25435"/>
            <a:ext cx="11153087" cy="559572"/>
          </a:xfrm>
        </p:spPr>
        <p:txBody>
          <a:bodyPr wrap="square" lIns="0" tIns="18000" rIns="0" bIns="18000" anchor="ctr" anchorCtr="0">
            <a:spAutoFit/>
          </a:bodyPr>
          <a:lstStyle/>
          <a:p>
            <a:r>
              <a:rPr lang="en-US" sz="3400" dirty="0"/>
              <a:t>Answer to Quiz </a:t>
            </a:r>
            <a:r>
              <a:rPr lang="en-US" sz="2600" dirty="0"/>
              <a:t>(4 of 6)</a:t>
            </a:r>
          </a:p>
        </p:txBody>
      </p:sp>
      <p:sp>
        <p:nvSpPr>
          <p:cNvPr id="9" name="Content Placeholder 8">
            <a:extLst>
              <a:ext uri="{FF2B5EF4-FFF2-40B4-BE49-F238E27FC236}">
                <a16:creationId xmlns:a16="http://schemas.microsoft.com/office/drawing/2014/main" id="{A893BC32-5482-4B2E-8062-34682B1F196D}"/>
              </a:ext>
            </a:extLst>
          </p:cNvPr>
          <p:cNvSpPr>
            <a:spLocks noGrp="1"/>
          </p:cNvSpPr>
          <p:nvPr>
            <p:ph sz="quarter" idx="13"/>
          </p:nvPr>
        </p:nvSpPr>
        <p:spPr>
          <a:xfrm>
            <a:off x="522975" y="1105292"/>
            <a:ext cx="11153087" cy="467239"/>
          </a:xfrm>
        </p:spPr>
        <p:txBody>
          <a:bodyPr wrap="square" lIns="0" tIns="18000" rIns="0" bIns="18000" anchor="ctr" anchorCtr="0">
            <a:spAutoFit/>
          </a:bodyPr>
          <a:lstStyle/>
          <a:p>
            <a:pPr marL="0" indent="0">
              <a:buNone/>
            </a:pPr>
            <a:r>
              <a:rPr lang="en-US" sz="2800" i="1" dirty="0"/>
              <a:t>Q: Which organization incurs more space overhead?</a:t>
            </a:r>
          </a:p>
        </p:txBody>
      </p:sp>
      <p:sp>
        <p:nvSpPr>
          <p:cNvPr id="4" name="Content Placeholder 3">
            <a:extLst>
              <a:ext uri="{FF2B5EF4-FFF2-40B4-BE49-F238E27FC236}">
                <a16:creationId xmlns:a16="http://schemas.microsoft.com/office/drawing/2014/main" id="{39131E7A-0866-4BDB-92AF-E0BD8B60AC05}"/>
              </a:ext>
            </a:extLst>
          </p:cNvPr>
          <p:cNvSpPr>
            <a:spLocks noGrp="1"/>
          </p:cNvSpPr>
          <p:nvPr>
            <p:ph sz="quarter" idx="14"/>
          </p:nvPr>
        </p:nvSpPr>
        <p:spPr>
          <a:xfrm>
            <a:off x="522975" y="1852232"/>
            <a:ext cx="11153087" cy="1329013"/>
          </a:xfrm>
        </p:spPr>
        <p:txBody>
          <a:bodyPr wrap="square" lIns="0" tIns="18000" rIns="0" bIns="18000" anchor="ctr" anchorCtr="0">
            <a:spAutoFit/>
          </a:bodyPr>
          <a:lstStyle/>
          <a:p>
            <a:pPr marL="0" indent="0">
              <a:buNone/>
            </a:pPr>
            <a:r>
              <a:rPr lang="en-US" sz="2800" i="1" dirty="0"/>
              <a:t>A: On an empty disk, every block will be on the free list so it will be very big. On an almost full disk, it will be tiny. The bit map is a fixed size and independent of how full the disk is.</a:t>
            </a:r>
          </a:p>
        </p:txBody>
      </p:sp>
    </p:spTree>
    <p:extLst>
      <p:ext uri="{BB962C8B-B14F-4D97-AF65-F5344CB8AC3E}">
        <p14:creationId xmlns:p14="http://schemas.microsoft.com/office/powerpoint/2010/main" val="26846242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25146"/>
            <a:ext cx="11153087" cy="559572"/>
          </a:xfrm>
        </p:spPr>
        <p:txBody>
          <a:bodyPr wrap="square" lIns="0" tIns="18000" rIns="0" bIns="18000" anchor="ctr" anchorCtr="0">
            <a:spAutoFit/>
          </a:bodyPr>
          <a:lstStyle/>
          <a:p>
            <a:r>
              <a:rPr lang="en-US" sz="3400" dirty="0"/>
              <a:t>Keeping Track of Free Blocks (2)</a:t>
            </a:r>
          </a:p>
        </p:txBody>
      </p:sp>
      <p:pic>
        <p:nvPicPr>
          <p:cNvPr id="5" name="Picture 4" descr="The figure consists of three parts labeled (a), (b), and (c) that illustrate the pointers.&#10;Long description is available in notes, press F6">
            <a:extLst>
              <a:ext uri="{FF2B5EF4-FFF2-40B4-BE49-F238E27FC236}">
                <a16:creationId xmlns:a16="http://schemas.microsoft.com/office/drawing/2014/main" id="{C4B250BA-D27E-D796-835E-B7D6F55EADFA}"/>
              </a:ext>
            </a:extLst>
          </p:cNvPr>
          <p:cNvPicPr>
            <a:picLocks noChangeAspect="1"/>
          </p:cNvPicPr>
          <p:nvPr/>
        </p:nvPicPr>
        <p:blipFill>
          <a:blip r:embed="rId3"/>
          <a:srcRect/>
          <a:stretch/>
        </p:blipFill>
        <p:spPr>
          <a:xfrm>
            <a:off x="1319439" y="1094145"/>
            <a:ext cx="9553122" cy="3282657"/>
          </a:xfrm>
          <a:prstGeom prst="rect">
            <a:avLst/>
          </a:prstGeom>
        </p:spPr>
      </p:pic>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2185556" y="4896246"/>
            <a:ext cx="7717569" cy="1144347"/>
          </a:xfrm>
        </p:spPr>
        <p:txBody>
          <a:bodyPr wrap="square" lIns="0" tIns="18000" rIns="0" bIns="18000" anchor="ctr" anchorCtr="0">
            <a:spAutoFit/>
          </a:bodyPr>
          <a:lstStyle/>
          <a:p>
            <a:pPr marL="0" indent="0">
              <a:spcBef>
                <a:spcPts val="600"/>
              </a:spcBef>
              <a:buNone/>
            </a:pPr>
            <a:r>
              <a:rPr lang="en-US" sz="1800" dirty="0"/>
              <a:t>Figure 4.25 (a) An almost-full block of pointers to free disk blocks in memory and three blocks of pointers on disk. (b) Result of freeing a three-block file. (c) An alternative strategy for handling the three free blocks. The shaded entries represent pointers to free disk blocks.</a:t>
            </a:r>
          </a:p>
        </p:txBody>
      </p:sp>
    </p:spTree>
    <p:extLst>
      <p:ext uri="{BB962C8B-B14F-4D97-AF65-F5344CB8AC3E}">
        <p14:creationId xmlns:p14="http://schemas.microsoft.com/office/powerpoint/2010/main" val="38866992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25146"/>
            <a:ext cx="11153087" cy="559572"/>
          </a:xfrm>
        </p:spPr>
        <p:txBody>
          <a:bodyPr wrap="square" lIns="0" tIns="18000" rIns="0" bIns="18000" anchor="ctr" anchorCtr="0">
            <a:spAutoFit/>
          </a:bodyPr>
          <a:lstStyle/>
          <a:p>
            <a:r>
              <a:rPr lang="en-US" sz="3400" noProof="0" dirty="0"/>
              <a:t>Disk Quotas</a:t>
            </a:r>
            <a:endParaRPr lang="en-US" sz="3400" dirty="0"/>
          </a:p>
        </p:txBody>
      </p:sp>
      <p:pic>
        <p:nvPicPr>
          <p:cNvPr id="5" name="Picture 4" descr="The figure illustrates Quotas that are kept track of on a per-user basis in a quota table.&#10;Long description is available in notes, press F6">
            <a:extLst>
              <a:ext uri="{FF2B5EF4-FFF2-40B4-BE49-F238E27FC236}">
                <a16:creationId xmlns:a16="http://schemas.microsoft.com/office/drawing/2014/main" id="{C4B250BA-D27E-D796-835E-B7D6F55EADFA}"/>
              </a:ext>
            </a:extLst>
          </p:cNvPr>
          <p:cNvPicPr>
            <a:picLocks noChangeAspect="1"/>
          </p:cNvPicPr>
          <p:nvPr/>
        </p:nvPicPr>
        <p:blipFill>
          <a:blip r:embed="rId3"/>
          <a:srcRect/>
          <a:stretch/>
        </p:blipFill>
        <p:spPr>
          <a:xfrm>
            <a:off x="2599301" y="1095509"/>
            <a:ext cx="7010651" cy="4209785"/>
          </a:xfrm>
          <a:prstGeom prst="rect">
            <a:avLst/>
          </a:prstGeom>
        </p:spPr>
      </p:pic>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2413027" y="5733541"/>
            <a:ext cx="7377953" cy="313350"/>
          </a:xfrm>
        </p:spPr>
        <p:txBody>
          <a:bodyPr wrap="square" lIns="0" tIns="18000" rIns="0" bIns="18000" anchor="ctr" anchorCtr="0">
            <a:spAutoFit/>
          </a:bodyPr>
          <a:lstStyle/>
          <a:p>
            <a:pPr marL="0" indent="0">
              <a:spcBef>
                <a:spcPts val="600"/>
              </a:spcBef>
              <a:buNone/>
            </a:pPr>
            <a:r>
              <a:rPr lang="en-US" sz="1800" dirty="0"/>
              <a:t>Figure 4.26 Quotas are kept track of on a per-user basis in a quota table.</a:t>
            </a:r>
          </a:p>
        </p:txBody>
      </p:sp>
    </p:spTree>
    <p:extLst>
      <p:ext uri="{BB962C8B-B14F-4D97-AF65-F5344CB8AC3E}">
        <p14:creationId xmlns:p14="http://schemas.microsoft.com/office/powerpoint/2010/main" val="9952596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25146"/>
            <a:ext cx="11153087" cy="559572"/>
          </a:xfrm>
        </p:spPr>
        <p:txBody>
          <a:bodyPr wrap="square" lIns="0" tIns="18000" rIns="0" bIns="18000" anchor="ctr" anchorCtr="0">
            <a:spAutoFit/>
          </a:bodyPr>
          <a:lstStyle/>
          <a:p>
            <a:r>
              <a:rPr lang="en-US" sz="3400" dirty="0"/>
              <a:t>File System Implementation </a:t>
            </a:r>
            <a:r>
              <a:rPr lang="en-US" sz="2600" dirty="0"/>
              <a:t>(5 of 6)</a:t>
            </a:r>
          </a:p>
        </p:txBody>
      </p:sp>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522975" y="1097633"/>
            <a:ext cx="11153087" cy="2498564"/>
          </a:xfrm>
        </p:spPr>
        <p:txBody>
          <a:bodyPr wrap="square" lIns="0" tIns="18000" rIns="0" bIns="18000" anchor="ctr" anchorCtr="0">
            <a:spAutoFit/>
          </a:bodyPr>
          <a:lstStyle/>
          <a:p>
            <a:pPr marL="342900" indent="-342900">
              <a:spcBef>
                <a:spcPts val="600"/>
              </a:spcBef>
            </a:pPr>
            <a:r>
              <a:rPr lang="en-US" sz="2800" dirty="0"/>
              <a:t>How to store files?</a:t>
            </a:r>
          </a:p>
          <a:p>
            <a:pPr marL="342900" indent="-342900">
              <a:spcBef>
                <a:spcPts val="600"/>
              </a:spcBef>
            </a:pPr>
            <a:r>
              <a:rPr lang="en-US" sz="2800" dirty="0"/>
              <a:t>How to implement directories?</a:t>
            </a:r>
          </a:p>
          <a:p>
            <a:pPr marL="342900" indent="-342900">
              <a:spcBef>
                <a:spcPts val="600"/>
              </a:spcBef>
            </a:pPr>
            <a:r>
              <a:rPr lang="en-US" sz="2800" dirty="0"/>
              <a:t>How to manage disk space?</a:t>
            </a:r>
          </a:p>
          <a:p>
            <a:pPr marL="342900" indent="-342900">
              <a:spcBef>
                <a:spcPts val="600"/>
              </a:spcBef>
            </a:pPr>
            <a:r>
              <a:rPr lang="en-US" sz="2800" b="1" dirty="0"/>
              <a:t>How to ensure file system performance?</a:t>
            </a:r>
          </a:p>
          <a:p>
            <a:pPr marL="342900" indent="-342900">
              <a:spcBef>
                <a:spcPts val="600"/>
              </a:spcBef>
            </a:pPr>
            <a:r>
              <a:rPr lang="en-US" sz="2800" dirty="0"/>
              <a:t>How to ensure file system dependability?</a:t>
            </a:r>
          </a:p>
        </p:txBody>
      </p:sp>
    </p:spTree>
    <p:extLst>
      <p:ext uri="{BB962C8B-B14F-4D97-AF65-F5344CB8AC3E}">
        <p14:creationId xmlns:p14="http://schemas.microsoft.com/office/powerpoint/2010/main" val="36840493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25146"/>
            <a:ext cx="11153087" cy="559572"/>
          </a:xfrm>
        </p:spPr>
        <p:txBody>
          <a:bodyPr wrap="square" lIns="0" tIns="18000" rIns="0" bIns="18000" anchor="ctr" anchorCtr="0">
            <a:spAutoFit/>
          </a:bodyPr>
          <a:lstStyle/>
          <a:p>
            <a:r>
              <a:rPr lang="en-US" sz="3400" dirty="0"/>
              <a:t>File System Performance</a:t>
            </a:r>
          </a:p>
        </p:txBody>
      </p:sp>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522975" y="1093474"/>
            <a:ext cx="11153087" cy="1990733"/>
          </a:xfrm>
        </p:spPr>
        <p:txBody>
          <a:bodyPr wrap="square" lIns="0" tIns="18000" rIns="0" bIns="18000" anchor="ctr" anchorCtr="0">
            <a:spAutoFit/>
          </a:bodyPr>
          <a:lstStyle/>
          <a:p>
            <a:pPr marL="0" indent="0">
              <a:spcBef>
                <a:spcPts val="600"/>
              </a:spcBef>
              <a:buNone/>
            </a:pPr>
            <a:r>
              <a:rPr lang="en-US" sz="2800" dirty="0"/>
              <a:t>How to optimize file system performance?</a:t>
            </a:r>
          </a:p>
          <a:p>
            <a:pPr marL="342900" indent="-342900">
              <a:spcBef>
                <a:spcPts val="600"/>
              </a:spcBef>
            </a:pPr>
            <a:r>
              <a:rPr lang="en-US" sz="2800" dirty="0"/>
              <a:t>Minimize disk access</a:t>
            </a:r>
          </a:p>
          <a:p>
            <a:pPr marL="342900" indent="-342900">
              <a:spcBef>
                <a:spcPts val="600"/>
              </a:spcBef>
            </a:pPr>
            <a:r>
              <a:rPr lang="en-US" sz="2800" dirty="0"/>
              <a:t>Minimize seek time</a:t>
            </a:r>
          </a:p>
          <a:p>
            <a:pPr marL="342900" indent="-342900">
              <a:spcBef>
                <a:spcPts val="600"/>
              </a:spcBef>
            </a:pPr>
            <a:r>
              <a:rPr lang="en-US" sz="2800" dirty="0"/>
              <a:t>Minimize space usage</a:t>
            </a:r>
          </a:p>
        </p:txBody>
      </p:sp>
    </p:spTree>
    <p:extLst>
      <p:ext uri="{BB962C8B-B14F-4D97-AF65-F5344CB8AC3E}">
        <p14:creationId xmlns:p14="http://schemas.microsoft.com/office/powerpoint/2010/main" val="33781064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31601" y="220496"/>
            <a:ext cx="11153087" cy="559572"/>
          </a:xfrm>
        </p:spPr>
        <p:txBody>
          <a:bodyPr wrap="square" lIns="0" tIns="18000" rIns="0" bIns="18000" anchor="ctr" anchorCtr="0">
            <a:spAutoFit/>
          </a:bodyPr>
          <a:lstStyle/>
          <a:p>
            <a:r>
              <a:rPr lang="en-US" sz="3400" dirty="0"/>
              <a:t>Minimize Disk Access: Caching</a:t>
            </a:r>
          </a:p>
        </p:txBody>
      </p:sp>
      <p:pic>
        <p:nvPicPr>
          <p:cNvPr id="7" name="Picture 6" descr="A flow chart represents the minimized disk access for caching.&#10;Long description is available in notes, press F6">
            <a:extLst>
              <a:ext uri="{FF2B5EF4-FFF2-40B4-BE49-F238E27FC236}">
                <a16:creationId xmlns:a16="http://schemas.microsoft.com/office/drawing/2014/main" id="{DE699CCB-2BB8-2902-586C-6AEC88D33BA4}"/>
              </a:ext>
            </a:extLst>
          </p:cNvPr>
          <p:cNvPicPr>
            <a:picLocks noChangeAspect="1"/>
          </p:cNvPicPr>
          <p:nvPr/>
        </p:nvPicPr>
        <p:blipFill>
          <a:blip r:embed="rId3"/>
          <a:stretch>
            <a:fillRect/>
          </a:stretch>
        </p:blipFill>
        <p:spPr>
          <a:xfrm>
            <a:off x="3705718" y="1089025"/>
            <a:ext cx="4797816" cy="3493146"/>
          </a:xfrm>
          <a:prstGeom prst="rect">
            <a:avLst/>
          </a:prstGeom>
        </p:spPr>
      </p:pic>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522975" y="4796184"/>
            <a:ext cx="11153087" cy="1482901"/>
          </a:xfrm>
        </p:spPr>
        <p:txBody>
          <a:bodyPr wrap="square" lIns="0" tIns="18000" rIns="0" bIns="18000" anchor="ctr" anchorCtr="0">
            <a:spAutoFit/>
          </a:bodyPr>
          <a:lstStyle/>
          <a:p>
            <a:pPr marL="342900" indent="-342900">
              <a:spcBef>
                <a:spcPts val="600"/>
              </a:spcBef>
            </a:pPr>
            <a:r>
              <a:rPr lang="en-US" sz="2800" dirty="0"/>
              <a:t>Buffer cache: Cache disk blocks in </a:t>
            </a:r>
            <a:r>
              <a:rPr lang="en-US" sz="2800" spc="-350" dirty="0"/>
              <a:t>R A </a:t>
            </a:r>
            <a:r>
              <a:rPr lang="en-US" sz="2800" dirty="0"/>
              <a:t>M</a:t>
            </a:r>
          </a:p>
          <a:p>
            <a:pPr marL="342900" indent="-342900">
              <a:spcBef>
                <a:spcPts val="600"/>
              </a:spcBef>
            </a:pPr>
            <a:r>
              <a:rPr lang="en-US" sz="2800" dirty="0"/>
              <a:t>Page cache: Cache </a:t>
            </a:r>
            <a:r>
              <a:rPr lang="en-US" sz="2800" spc="-350" dirty="0"/>
              <a:t>V F </a:t>
            </a:r>
            <a:r>
              <a:rPr lang="en-US" sz="2800" dirty="0"/>
              <a:t>S pages (before going to driver)</a:t>
            </a:r>
          </a:p>
          <a:p>
            <a:pPr marL="829818" lvl="1" indent="-342900"/>
            <a:r>
              <a:rPr lang="en-US" sz="2800" dirty="0"/>
              <a:t>Often same data as buffer cache, so </a:t>
            </a:r>
            <a:r>
              <a:rPr lang="en-US" sz="2800" spc="-350" dirty="0"/>
              <a:t>O </a:t>
            </a:r>
            <a:r>
              <a:rPr lang="en-US" sz="2800" dirty="0"/>
              <a:t>S may merge them</a:t>
            </a:r>
          </a:p>
        </p:txBody>
      </p:sp>
    </p:spTree>
    <p:extLst>
      <p:ext uri="{BB962C8B-B14F-4D97-AF65-F5344CB8AC3E}">
        <p14:creationId xmlns:p14="http://schemas.microsoft.com/office/powerpoint/2010/main" val="39596437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25146"/>
            <a:ext cx="11153087" cy="559572"/>
          </a:xfrm>
        </p:spPr>
        <p:txBody>
          <a:bodyPr wrap="square" lIns="0" tIns="18000" rIns="0" bIns="18000" anchor="ctr" anchorCtr="0">
            <a:spAutoFit/>
          </a:bodyPr>
          <a:lstStyle/>
          <a:p>
            <a:r>
              <a:rPr lang="en-US" sz="3400" dirty="0"/>
              <a:t>Cache Management</a:t>
            </a:r>
          </a:p>
        </p:txBody>
      </p:sp>
      <p:pic>
        <p:nvPicPr>
          <p:cNvPr id="7" name="Picture 6" descr="The figure illustrates the buffer cache data structures.&#10;Long description is available in notes, press F6">
            <a:extLst>
              <a:ext uri="{FF2B5EF4-FFF2-40B4-BE49-F238E27FC236}">
                <a16:creationId xmlns:a16="http://schemas.microsoft.com/office/drawing/2014/main" id="{DE699CCB-2BB8-2902-586C-6AEC88D33BA4}"/>
              </a:ext>
            </a:extLst>
          </p:cNvPr>
          <p:cNvPicPr>
            <a:picLocks noChangeAspect="1"/>
          </p:cNvPicPr>
          <p:nvPr/>
        </p:nvPicPr>
        <p:blipFill>
          <a:blip r:embed="rId3"/>
          <a:srcRect/>
          <a:stretch/>
        </p:blipFill>
        <p:spPr>
          <a:xfrm>
            <a:off x="2304626" y="1092757"/>
            <a:ext cx="7582751" cy="2576989"/>
          </a:xfrm>
          <a:prstGeom prst="rect">
            <a:avLst/>
          </a:prstGeom>
        </p:spPr>
      </p:pic>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523874" y="3847125"/>
            <a:ext cx="11153087" cy="2498564"/>
          </a:xfrm>
        </p:spPr>
        <p:txBody>
          <a:bodyPr wrap="square" lIns="0" tIns="18000" rIns="0" bIns="18000" anchor="ctr" anchorCtr="0">
            <a:spAutoFit/>
          </a:bodyPr>
          <a:lstStyle/>
          <a:p>
            <a:pPr marL="342900" indent="-342900">
              <a:spcBef>
                <a:spcPts val="600"/>
              </a:spcBef>
            </a:pPr>
            <a:r>
              <a:rPr lang="en-US" sz="2800" dirty="0"/>
              <a:t>Caches have </a:t>
            </a:r>
            <a:r>
              <a:rPr lang="en-US" sz="2800" spc="-350" dirty="0"/>
              <a:t>L R </a:t>
            </a:r>
            <a:r>
              <a:rPr lang="en-US" sz="2800" dirty="0"/>
              <a:t>U semantics adapted to:</a:t>
            </a:r>
          </a:p>
          <a:p>
            <a:pPr marL="829818" lvl="1" indent="-342900"/>
            <a:r>
              <a:rPr lang="en-US" sz="2800" dirty="0"/>
              <a:t>Blocks with poor temporal locality</a:t>
            </a:r>
          </a:p>
          <a:p>
            <a:pPr marL="829818" lvl="1" indent="-342900"/>
            <a:r>
              <a:rPr lang="en-US" sz="2800" dirty="0"/>
              <a:t>Critical blocks for file system consistency</a:t>
            </a:r>
          </a:p>
          <a:p>
            <a:pPr marL="342900" indent="-342900">
              <a:spcBef>
                <a:spcPts val="600"/>
              </a:spcBef>
            </a:pPr>
            <a:r>
              <a:rPr lang="en-US" sz="2800" dirty="0"/>
              <a:t>Write-through caching</a:t>
            </a:r>
            <a:r>
              <a:rPr lang="en-US" sz="2400" dirty="0"/>
              <a:t> v</a:t>
            </a:r>
            <a:r>
              <a:rPr lang="en-US" sz="100" dirty="0"/>
              <a:t>ersu</a:t>
            </a:r>
            <a:r>
              <a:rPr lang="en-US" sz="2400" dirty="0"/>
              <a:t>s. </a:t>
            </a:r>
            <a:r>
              <a:rPr lang="en-US" sz="2800" dirty="0"/>
              <a:t>periodic syncing</a:t>
            </a:r>
          </a:p>
          <a:p>
            <a:pPr marL="342900" indent="-342900">
              <a:spcBef>
                <a:spcPts val="600"/>
              </a:spcBef>
            </a:pPr>
            <a:r>
              <a:rPr lang="en-US" sz="2800" dirty="0"/>
              <a:t>Disk read-ahead: read blocks that may be used soon</a:t>
            </a:r>
            <a:endParaRPr lang="en-US" sz="2400" dirty="0"/>
          </a:p>
        </p:txBody>
      </p:sp>
    </p:spTree>
    <p:extLst>
      <p:ext uri="{BB962C8B-B14F-4D97-AF65-F5344CB8AC3E}">
        <p14:creationId xmlns:p14="http://schemas.microsoft.com/office/powerpoint/2010/main" val="735031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09169"/>
            <a:ext cx="11153086" cy="559572"/>
          </a:xfrm>
        </p:spPr>
        <p:txBody>
          <a:bodyPr wrap="square" lIns="0" tIns="18000" rIns="0" bIns="18000" anchor="ctr" anchorCtr="0">
            <a:spAutoFit/>
          </a:bodyPr>
          <a:lstStyle/>
          <a:p>
            <a:r>
              <a:rPr lang="en-US" sz="3400" dirty="0"/>
              <a:t>Overview </a:t>
            </a:r>
            <a:r>
              <a:rPr lang="en-US" sz="2600" dirty="0"/>
              <a:t>(3 of 4)</a:t>
            </a:r>
          </a:p>
        </p:txBody>
      </p:sp>
      <p:pic>
        <p:nvPicPr>
          <p:cNvPr id="5" name="Picture 4" descr="A flow chart represents the minimized disk access for caching.&#10;Long description is available in notes, press F6">
            <a:extLst>
              <a:ext uri="{FF2B5EF4-FFF2-40B4-BE49-F238E27FC236}">
                <a16:creationId xmlns:a16="http://schemas.microsoft.com/office/drawing/2014/main" id="{6EAE742B-CDB4-B89E-5C25-5214EE43CDA2}"/>
              </a:ext>
            </a:extLst>
          </p:cNvPr>
          <p:cNvPicPr>
            <a:picLocks noChangeAspect="1"/>
          </p:cNvPicPr>
          <p:nvPr/>
        </p:nvPicPr>
        <p:blipFill>
          <a:blip r:embed="rId3"/>
          <a:stretch>
            <a:fillRect/>
          </a:stretch>
        </p:blipFill>
        <p:spPr>
          <a:xfrm>
            <a:off x="2058799" y="1515837"/>
            <a:ext cx="8093450" cy="4131124"/>
          </a:xfrm>
          <a:prstGeom prst="rect">
            <a:avLst/>
          </a:prstGeom>
        </p:spPr>
      </p:pic>
    </p:spTree>
    <p:extLst>
      <p:ext uri="{BB962C8B-B14F-4D97-AF65-F5344CB8AC3E}">
        <p14:creationId xmlns:p14="http://schemas.microsoft.com/office/powerpoint/2010/main" val="194454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15621"/>
            <a:ext cx="11153087" cy="559572"/>
          </a:xfrm>
        </p:spPr>
        <p:txBody>
          <a:bodyPr wrap="square" lIns="0" tIns="18000" rIns="0" bIns="18000" anchor="ctr" anchorCtr="0">
            <a:spAutoFit/>
          </a:bodyPr>
          <a:lstStyle/>
          <a:p>
            <a:r>
              <a:rPr lang="en-US" sz="3400" dirty="0">
                <a:solidFill>
                  <a:schemeClr val="lt2"/>
                </a:solidFill>
              </a:rPr>
              <a:t>Quiz </a:t>
            </a:r>
            <a:r>
              <a:rPr lang="en-US" sz="2600" dirty="0">
                <a:solidFill>
                  <a:schemeClr val="lt2"/>
                </a:solidFill>
              </a:rPr>
              <a:t>(5 of 6)</a:t>
            </a:r>
            <a:endParaRPr lang="en-US" sz="2600" dirty="0"/>
          </a:p>
        </p:txBody>
      </p:sp>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522975" y="1092322"/>
            <a:ext cx="11153087" cy="467239"/>
          </a:xfrm>
        </p:spPr>
        <p:txBody>
          <a:bodyPr wrap="square" lIns="0" tIns="18000" rIns="0" bIns="18000" anchor="ctr" anchorCtr="0">
            <a:spAutoFit/>
          </a:bodyPr>
          <a:lstStyle/>
          <a:p>
            <a:pPr marL="0" indent="0">
              <a:spcBef>
                <a:spcPts val="600"/>
              </a:spcBef>
              <a:buNone/>
            </a:pPr>
            <a:r>
              <a:rPr lang="en-US" sz="2800" i="1" dirty="0"/>
              <a:t>Why is yanking out a </a:t>
            </a:r>
            <a:r>
              <a:rPr lang="en-US" sz="2800" i="1" spc="-350" dirty="0"/>
              <a:t>U S </a:t>
            </a:r>
            <a:r>
              <a:rPr lang="en-US" sz="2800" i="1" dirty="0"/>
              <a:t>B stick considered “unsafe”?</a:t>
            </a:r>
          </a:p>
        </p:txBody>
      </p:sp>
    </p:spTree>
    <p:extLst>
      <p:ext uri="{BB962C8B-B14F-4D97-AF65-F5344CB8AC3E}">
        <p14:creationId xmlns:p14="http://schemas.microsoft.com/office/powerpoint/2010/main" val="33943007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00522"/>
            <a:ext cx="11153087" cy="590349"/>
          </a:xfrm>
        </p:spPr>
        <p:txBody>
          <a:bodyPr wrap="square" lIns="0" tIns="18000" rIns="0" bIns="18000" anchor="ctr" anchorCtr="0">
            <a:spAutoFit/>
          </a:bodyPr>
          <a:lstStyle/>
          <a:p>
            <a:r>
              <a:rPr lang="en-US" sz="3400" dirty="0"/>
              <a:t>Answer to Quiz </a:t>
            </a:r>
            <a:r>
              <a:rPr lang="en-US" sz="2600" dirty="0">
                <a:solidFill>
                  <a:schemeClr val="lt2"/>
                </a:solidFill>
              </a:rPr>
              <a:t>(5 of 6)</a:t>
            </a:r>
            <a:r>
              <a:rPr lang="en-US" dirty="0"/>
              <a:t> </a:t>
            </a:r>
            <a:endParaRPr lang="en-US" sz="2800" dirty="0"/>
          </a:p>
        </p:txBody>
      </p:sp>
      <p:sp>
        <p:nvSpPr>
          <p:cNvPr id="9" name="Content Placeholder 8">
            <a:extLst>
              <a:ext uri="{FF2B5EF4-FFF2-40B4-BE49-F238E27FC236}">
                <a16:creationId xmlns:a16="http://schemas.microsoft.com/office/drawing/2014/main" id="{A893BC32-5482-4B2E-8062-34682B1F196D}"/>
              </a:ext>
            </a:extLst>
          </p:cNvPr>
          <p:cNvSpPr>
            <a:spLocks noGrp="1"/>
          </p:cNvSpPr>
          <p:nvPr>
            <p:ph sz="quarter" idx="13"/>
          </p:nvPr>
        </p:nvSpPr>
        <p:spPr>
          <a:xfrm>
            <a:off x="522975" y="1095767"/>
            <a:ext cx="11153087" cy="467239"/>
          </a:xfrm>
        </p:spPr>
        <p:txBody>
          <a:bodyPr wrap="square" lIns="0" tIns="18000" rIns="0" bIns="18000" anchor="ctr" anchorCtr="0">
            <a:spAutoFit/>
          </a:bodyPr>
          <a:lstStyle/>
          <a:p>
            <a:pPr marL="0" indent="0">
              <a:buNone/>
            </a:pPr>
            <a:r>
              <a:rPr lang="en-US" sz="2800" i="1" dirty="0"/>
              <a:t>Q: Why is yanking out a </a:t>
            </a:r>
            <a:r>
              <a:rPr lang="en-US" sz="2800" i="1" spc="-350" dirty="0"/>
              <a:t>U S </a:t>
            </a:r>
            <a:r>
              <a:rPr lang="en-US" sz="2800" i="1" dirty="0"/>
              <a:t>B stick considered “unsafe”?</a:t>
            </a:r>
          </a:p>
        </p:txBody>
      </p:sp>
      <p:sp>
        <p:nvSpPr>
          <p:cNvPr id="4" name="Content Placeholder 3">
            <a:extLst>
              <a:ext uri="{FF2B5EF4-FFF2-40B4-BE49-F238E27FC236}">
                <a16:creationId xmlns:a16="http://schemas.microsoft.com/office/drawing/2014/main" id="{39131E7A-0866-4BDB-92AF-E0BD8B60AC05}"/>
              </a:ext>
            </a:extLst>
          </p:cNvPr>
          <p:cNvSpPr>
            <a:spLocks noGrp="1"/>
          </p:cNvSpPr>
          <p:nvPr>
            <p:ph sz="quarter" idx="14"/>
          </p:nvPr>
        </p:nvSpPr>
        <p:spPr>
          <a:xfrm>
            <a:off x="522975" y="1958768"/>
            <a:ext cx="11153087" cy="898126"/>
          </a:xfrm>
        </p:spPr>
        <p:txBody>
          <a:bodyPr wrap="square" lIns="0" tIns="18000" rIns="0" bIns="18000" anchor="ctr" anchorCtr="0">
            <a:spAutoFit/>
          </a:bodyPr>
          <a:lstStyle/>
          <a:p>
            <a:pPr marL="0" indent="0">
              <a:buNone/>
            </a:pPr>
            <a:r>
              <a:rPr lang="en-US" sz="2800" i="1" dirty="0"/>
              <a:t>A: Because there could be ”dirty” blocks in the cache that won’t be written back to the stick, losing their information</a:t>
            </a:r>
          </a:p>
        </p:txBody>
      </p:sp>
    </p:spTree>
    <p:extLst>
      <p:ext uri="{BB962C8B-B14F-4D97-AF65-F5344CB8AC3E}">
        <p14:creationId xmlns:p14="http://schemas.microsoft.com/office/powerpoint/2010/main" val="41602596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26045"/>
            <a:ext cx="11153087" cy="559572"/>
          </a:xfrm>
        </p:spPr>
        <p:txBody>
          <a:bodyPr wrap="square" lIns="0" tIns="18000" rIns="0" bIns="18000" anchor="ctr" anchorCtr="0">
            <a:spAutoFit/>
          </a:bodyPr>
          <a:lstStyle/>
          <a:p>
            <a:r>
              <a:rPr lang="en-US" sz="3400" dirty="0">
                <a:solidFill>
                  <a:schemeClr val="lt2"/>
                </a:solidFill>
              </a:rPr>
              <a:t>Minimize Disk Access: Log-structure File Systems</a:t>
            </a:r>
            <a:endParaRPr lang="en-US" sz="3400" dirty="0"/>
          </a:p>
        </p:txBody>
      </p:sp>
      <p:pic>
        <p:nvPicPr>
          <p:cNvPr id="5" name="Picture 4" descr="A two-part illustration of log hyphen structure file systems.&#10;Long description is available in notes, press F6">
            <a:extLst>
              <a:ext uri="{FF2B5EF4-FFF2-40B4-BE49-F238E27FC236}">
                <a16:creationId xmlns:a16="http://schemas.microsoft.com/office/drawing/2014/main" id="{F7B7EF92-623A-0FFE-47F5-9684BDE938EB}"/>
              </a:ext>
            </a:extLst>
          </p:cNvPr>
          <p:cNvPicPr>
            <a:picLocks noChangeAspect="1"/>
          </p:cNvPicPr>
          <p:nvPr/>
        </p:nvPicPr>
        <p:blipFill>
          <a:blip r:embed="rId3"/>
          <a:stretch>
            <a:fillRect/>
          </a:stretch>
        </p:blipFill>
        <p:spPr>
          <a:xfrm>
            <a:off x="649426" y="1773587"/>
            <a:ext cx="10906804" cy="1443927"/>
          </a:xfrm>
          <a:prstGeom prst="rect">
            <a:avLst/>
          </a:prstGeom>
        </p:spPr>
      </p:pic>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514349" y="3845328"/>
            <a:ext cx="11153087" cy="2498564"/>
          </a:xfrm>
        </p:spPr>
        <p:txBody>
          <a:bodyPr wrap="square" lIns="0" tIns="18000" rIns="0" bIns="18000" anchor="ctr" anchorCtr="0">
            <a:spAutoFit/>
          </a:bodyPr>
          <a:lstStyle/>
          <a:p>
            <a:pPr marL="342900" indent="-342900">
              <a:spcBef>
                <a:spcPts val="600"/>
              </a:spcBef>
            </a:pPr>
            <a:r>
              <a:rPr lang="en-US" sz="2800" dirty="0"/>
              <a:t>Idea: Optimize for frequent small writes</a:t>
            </a:r>
          </a:p>
          <a:p>
            <a:pPr marL="342900" indent="-342900">
              <a:spcBef>
                <a:spcPts val="600"/>
              </a:spcBef>
            </a:pPr>
            <a:r>
              <a:rPr lang="en-US" sz="2800" dirty="0"/>
              <a:t>Collect pending writes in a log segment with </a:t>
            </a:r>
            <a:r>
              <a:rPr lang="en-US" sz="2800" dirty="0" err="1"/>
              <a:t>i</a:t>
            </a:r>
            <a:r>
              <a:rPr lang="en-US" sz="2800" dirty="0"/>
              <a:t>-nodes, entries, blocks</a:t>
            </a:r>
          </a:p>
          <a:p>
            <a:pPr marL="342900" indent="-342900">
              <a:spcBef>
                <a:spcPts val="600"/>
              </a:spcBef>
            </a:pPr>
            <a:r>
              <a:rPr lang="en-US" sz="2800" dirty="0"/>
              <a:t>Segments are often flushed to disk and can be large (e.g., </a:t>
            </a:r>
            <a:r>
              <a:rPr lang="en-US" sz="2800" spc="-300" dirty="0"/>
              <a:t>1 </a:t>
            </a:r>
            <a:r>
              <a:rPr lang="en-US" sz="2800" spc="-350" dirty="0"/>
              <a:t>M </a:t>
            </a:r>
            <a:r>
              <a:rPr lang="en-US" sz="2800" dirty="0"/>
              <a:t>B)</a:t>
            </a:r>
          </a:p>
          <a:p>
            <a:pPr marL="342900" indent="-342900">
              <a:spcBef>
                <a:spcPts val="600"/>
              </a:spcBef>
            </a:pPr>
            <a:r>
              <a:rPr lang="en-US" sz="2800" dirty="0"/>
              <a:t>i-node map to find i-nodes in the log</a:t>
            </a:r>
          </a:p>
          <a:p>
            <a:pPr marL="342900" indent="-342900">
              <a:spcBef>
                <a:spcPts val="600"/>
              </a:spcBef>
            </a:pPr>
            <a:r>
              <a:rPr lang="en-US" sz="2800" dirty="0"/>
              <a:t>Garbage collection to reclaim old log entries</a:t>
            </a:r>
          </a:p>
        </p:txBody>
      </p:sp>
    </p:spTree>
    <p:extLst>
      <p:ext uri="{BB962C8B-B14F-4D97-AF65-F5344CB8AC3E}">
        <p14:creationId xmlns:p14="http://schemas.microsoft.com/office/powerpoint/2010/main" val="38345219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3874" y="226045"/>
            <a:ext cx="11152189" cy="559572"/>
          </a:xfrm>
        </p:spPr>
        <p:txBody>
          <a:bodyPr wrap="square" lIns="0" tIns="18000" rIns="0" bIns="18000" anchor="ctr" anchorCtr="0">
            <a:spAutoFit/>
          </a:bodyPr>
          <a:lstStyle/>
          <a:p>
            <a:r>
              <a:rPr lang="en-US" sz="3400" dirty="0">
                <a:solidFill>
                  <a:schemeClr val="lt2"/>
                </a:solidFill>
              </a:rPr>
              <a:t>Similar Techniques Used in Flash-Based File Systems</a:t>
            </a:r>
            <a:endParaRPr lang="en-US" sz="3400" dirty="0"/>
          </a:p>
        </p:txBody>
      </p:sp>
      <p:pic>
        <p:nvPicPr>
          <p:cNvPr id="5" name="Picture 4" descr="The figure illustrates components inside a typical flash S S D.&#10;Long description is available in notes, press F6">
            <a:extLst>
              <a:ext uri="{FF2B5EF4-FFF2-40B4-BE49-F238E27FC236}">
                <a16:creationId xmlns:a16="http://schemas.microsoft.com/office/drawing/2014/main" id="{F7B7EF92-623A-0FFE-47F5-9684BDE938EB}"/>
              </a:ext>
            </a:extLst>
          </p:cNvPr>
          <p:cNvPicPr>
            <a:picLocks noChangeAspect="1"/>
          </p:cNvPicPr>
          <p:nvPr/>
        </p:nvPicPr>
        <p:blipFill>
          <a:blip r:embed="rId3"/>
          <a:srcRect/>
          <a:stretch/>
        </p:blipFill>
        <p:spPr>
          <a:xfrm>
            <a:off x="1169053" y="1540124"/>
            <a:ext cx="9867551" cy="3395318"/>
          </a:xfrm>
          <a:prstGeom prst="rect">
            <a:avLst/>
          </a:prstGeom>
        </p:spPr>
      </p:pic>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3487752" y="5950816"/>
            <a:ext cx="5224928" cy="313350"/>
          </a:xfrm>
        </p:spPr>
        <p:txBody>
          <a:bodyPr wrap="square" lIns="0" tIns="18000" rIns="0" bIns="18000" anchor="ctr" anchorCtr="0">
            <a:spAutoFit/>
          </a:bodyPr>
          <a:lstStyle/>
          <a:p>
            <a:pPr marL="0" indent="0">
              <a:spcBef>
                <a:spcPts val="600"/>
              </a:spcBef>
              <a:buNone/>
            </a:pPr>
            <a:r>
              <a:rPr lang="en-US" sz="1800" dirty="0"/>
              <a:t>Figure 4.20 Components inside a typical flash </a:t>
            </a:r>
            <a:r>
              <a:rPr lang="en-US" sz="1800" spc="-250" dirty="0"/>
              <a:t>S S </a:t>
            </a:r>
            <a:r>
              <a:rPr lang="en-US" sz="1800" dirty="0"/>
              <a:t>D.</a:t>
            </a:r>
          </a:p>
        </p:txBody>
      </p:sp>
    </p:spTree>
    <p:extLst>
      <p:ext uri="{BB962C8B-B14F-4D97-AF65-F5344CB8AC3E}">
        <p14:creationId xmlns:p14="http://schemas.microsoft.com/office/powerpoint/2010/main" val="40502406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26045"/>
            <a:ext cx="11153087" cy="559572"/>
          </a:xfrm>
        </p:spPr>
        <p:txBody>
          <a:bodyPr wrap="square" lIns="0" tIns="18000" rIns="0" bIns="18000" anchor="ctr" anchorCtr="0">
            <a:spAutoFit/>
          </a:bodyPr>
          <a:lstStyle/>
          <a:p>
            <a:r>
              <a:rPr lang="en-US" sz="3400" dirty="0">
                <a:solidFill>
                  <a:schemeClr val="lt2"/>
                </a:solidFill>
              </a:rPr>
              <a:t>Minimize Seek Time: </a:t>
            </a:r>
            <a:r>
              <a:rPr lang="en-US" sz="3400" spc="-450" dirty="0">
                <a:solidFill>
                  <a:schemeClr val="lt2"/>
                </a:solidFill>
              </a:rPr>
              <a:t>H D </a:t>
            </a:r>
            <a:r>
              <a:rPr lang="en-US" sz="3400" dirty="0">
                <a:solidFill>
                  <a:schemeClr val="lt2"/>
                </a:solidFill>
              </a:rPr>
              <a:t>D Layout Management</a:t>
            </a:r>
            <a:endParaRPr lang="en-US" sz="3400" dirty="0"/>
          </a:p>
        </p:txBody>
      </p:sp>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522975" y="1204097"/>
            <a:ext cx="11153087" cy="4022058"/>
          </a:xfrm>
        </p:spPr>
        <p:txBody>
          <a:bodyPr wrap="square" lIns="0" tIns="18000" rIns="0" bIns="18000" anchor="ctr" anchorCtr="0">
            <a:spAutoFit/>
          </a:bodyPr>
          <a:lstStyle/>
          <a:p>
            <a:pPr marL="342900" indent="-342900">
              <a:spcBef>
                <a:spcPts val="600"/>
              </a:spcBef>
            </a:pPr>
            <a:r>
              <a:rPr lang="en-US" sz="2800" dirty="0"/>
              <a:t>Not an issue for modern </a:t>
            </a:r>
            <a:r>
              <a:rPr lang="en-US" sz="2800" spc="-350" dirty="0"/>
              <a:t>S S D </a:t>
            </a:r>
            <a:r>
              <a:rPr lang="en-US" sz="2800" dirty="0"/>
              <a:t>s</a:t>
            </a:r>
          </a:p>
          <a:p>
            <a:pPr marL="829818" lvl="1" indent="-342900"/>
            <a:r>
              <a:rPr lang="en-US" sz="2800" dirty="0"/>
              <a:t>“Seek time” is constant</a:t>
            </a:r>
          </a:p>
          <a:p>
            <a:pPr marL="342900" indent="-342900">
              <a:spcBef>
                <a:spcPts val="600"/>
              </a:spcBef>
            </a:pPr>
            <a:r>
              <a:rPr lang="en-US" sz="2800" dirty="0"/>
              <a:t>Important for traditional </a:t>
            </a:r>
            <a:r>
              <a:rPr lang="en-US" sz="2800" spc="-350" dirty="0"/>
              <a:t>H D D </a:t>
            </a:r>
            <a:r>
              <a:rPr lang="en-US" sz="2800" dirty="0"/>
              <a:t>s</a:t>
            </a:r>
          </a:p>
          <a:p>
            <a:pPr marL="342900" indent="-342900">
              <a:spcBef>
                <a:spcPts val="600"/>
              </a:spcBef>
            </a:pPr>
            <a:r>
              <a:rPr lang="en-US" sz="2800" dirty="0"/>
              <a:t>Different strategies to minimize </a:t>
            </a:r>
            <a:r>
              <a:rPr lang="en-US" sz="2800" spc="-350" dirty="0"/>
              <a:t>H D </a:t>
            </a:r>
            <a:r>
              <a:rPr lang="en-US" sz="2800" dirty="0"/>
              <a:t>D seek time:</a:t>
            </a:r>
          </a:p>
          <a:p>
            <a:pPr marL="829818" lvl="1" indent="-342900"/>
            <a:r>
              <a:rPr lang="en-US" sz="2800" dirty="0"/>
              <a:t>Try to allocate files contiguously</a:t>
            </a:r>
          </a:p>
          <a:p>
            <a:pPr marL="829818" lvl="1" indent="-342900"/>
            <a:r>
              <a:rPr lang="en-US" sz="2800" dirty="0"/>
              <a:t>Defragment disk</a:t>
            </a:r>
          </a:p>
          <a:p>
            <a:pPr marL="829818" lvl="1" indent="-342900"/>
            <a:r>
              <a:rPr lang="en-US" sz="2800" dirty="0"/>
              <a:t>Store small file data “inline” in </a:t>
            </a:r>
            <a:r>
              <a:rPr lang="en-US" sz="2800" dirty="0" err="1"/>
              <a:t>i</a:t>
            </a:r>
            <a:r>
              <a:rPr lang="en-US" sz="2800" dirty="0"/>
              <a:t>-node</a:t>
            </a:r>
          </a:p>
          <a:p>
            <a:pPr marL="829818" lvl="1" indent="-342900"/>
            <a:r>
              <a:rPr lang="en-US" sz="2800" dirty="0"/>
              <a:t>Spread </a:t>
            </a:r>
            <a:r>
              <a:rPr lang="en-US" sz="2800" dirty="0" err="1"/>
              <a:t>i</a:t>
            </a:r>
            <a:r>
              <a:rPr lang="en-US" sz="2800" dirty="0"/>
              <a:t>-nodes over the disk rather than at the start</a:t>
            </a:r>
          </a:p>
        </p:txBody>
      </p:sp>
    </p:spTree>
    <p:extLst>
      <p:ext uri="{BB962C8B-B14F-4D97-AF65-F5344CB8AC3E}">
        <p14:creationId xmlns:p14="http://schemas.microsoft.com/office/powerpoint/2010/main" val="18183720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25146"/>
            <a:ext cx="11153087" cy="559572"/>
          </a:xfrm>
        </p:spPr>
        <p:txBody>
          <a:bodyPr wrap="square" lIns="0" tIns="18000" rIns="0" bIns="18000" anchor="ctr" anchorCtr="0">
            <a:spAutoFit/>
          </a:bodyPr>
          <a:lstStyle/>
          <a:p>
            <a:r>
              <a:rPr lang="en-US" sz="3400" dirty="0">
                <a:solidFill>
                  <a:schemeClr val="lt2"/>
                </a:solidFill>
              </a:rPr>
              <a:t>Spread </a:t>
            </a:r>
            <a:r>
              <a:rPr lang="en-US" sz="3400" dirty="0" err="1">
                <a:solidFill>
                  <a:schemeClr val="lt2"/>
                </a:solidFill>
              </a:rPr>
              <a:t>i</a:t>
            </a:r>
            <a:r>
              <a:rPr lang="en-US" sz="3400" dirty="0">
                <a:solidFill>
                  <a:schemeClr val="lt2"/>
                </a:solidFill>
              </a:rPr>
              <a:t>-nodes Over the Disk</a:t>
            </a:r>
            <a:endParaRPr lang="en-US" sz="3400" dirty="0"/>
          </a:p>
        </p:txBody>
      </p:sp>
      <p:pic>
        <p:nvPicPr>
          <p:cNvPr id="5" name="Picture 4" descr="The figure consists of two parts labeled (a) and (b) that illustrate I-nodes placed at the start of the disk, and a disk divided into cylinder groups, each with its own blocks and i-nodes.&#10;Long description is available in notes, press F6">
            <a:extLst>
              <a:ext uri="{FF2B5EF4-FFF2-40B4-BE49-F238E27FC236}">
                <a16:creationId xmlns:a16="http://schemas.microsoft.com/office/drawing/2014/main" id="{4D0FE4AA-4060-F3E4-3387-BB50B0E127BF}"/>
              </a:ext>
            </a:extLst>
          </p:cNvPr>
          <p:cNvPicPr>
            <a:picLocks noChangeAspect="1"/>
          </p:cNvPicPr>
          <p:nvPr/>
        </p:nvPicPr>
        <p:blipFill>
          <a:blip r:embed="rId3"/>
          <a:stretch>
            <a:fillRect/>
          </a:stretch>
        </p:blipFill>
        <p:spPr>
          <a:xfrm>
            <a:off x="2159496" y="1433812"/>
            <a:ext cx="7873008" cy="3628426"/>
          </a:xfrm>
          <a:prstGeom prst="rect">
            <a:avLst/>
          </a:prstGeom>
        </p:spPr>
      </p:pic>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3329323" y="5481519"/>
            <a:ext cx="5540391" cy="867348"/>
          </a:xfrm>
        </p:spPr>
        <p:txBody>
          <a:bodyPr wrap="square" lIns="0" tIns="18000" rIns="0" bIns="18000" anchor="ctr" anchorCtr="0">
            <a:spAutoFit/>
          </a:bodyPr>
          <a:lstStyle/>
          <a:p>
            <a:pPr marL="0" indent="0">
              <a:spcBef>
                <a:spcPts val="600"/>
              </a:spcBef>
              <a:buNone/>
            </a:pPr>
            <a:r>
              <a:rPr lang="en-US" sz="1800" dirty="0"/>
              <a:t>Figure 4.31 (a) I-nodes placed at the start of the disk. (b) Disk divided into cylinder groups, each with its own blocks and </a:t>
            </a:r>
            <a:r>
              <a:rPr lang="en-US" sz="1800" dirty="0" err="1"/>
              <a:t>i</a:t>
            </a:r>
            <a:r>
              <a:rPr lang="en-US" sz="1800" dirty="0"/>
              <a:t>-nodes.</a:t>
            </a:r>
          </a:p>
        </p:txBody>
      </p:sp>
    </p:spTree>
    <p:extLst>
      <p:ext uri="{BB962C8B-B14F-4D97-AF65-F5344CB8AC3E}">
        <p14:creationId xmlns:p14="http://schemas.microsoft.com/office/powerpoint/2010/main" val="31751697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21610"/>
            <a:ext cx="11153087" cy="1082792"/>
          </a:xfrm>
        </p:spPr>
        <p:txBody>
          <a:bodyPr wrap="square" lIns="0" tIns="18000" rIns="0" bIns="18000" anchor="ctr" anchorCtr="0">
            <a:spAutoFit/>
          </a:bodyPr>
          <a:lstStyle/>
          <a:p>
            <a:r>
              <a:rPr lang="en-US" sz="3400" dirty="0">
                <a:solidFill>
                  <a:schemeClr val="lt2"/>
                </a:solidFill>
              </a:rPr>
              <a:t>Minimize Space Usage: Compression and Deduplication</a:t>
            </a:r>
            <a:endParaRPr lang="en-US" sz="3400" dirty="0"/>
          </a:p>
        </p:txBody>
      </p:sp>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522975" y="1610473"/>
            <a:ext cx="11153087" cy="4452945"/>
          </a:xfrm>
        </p:spPr>
        <p:txBody>
          <a:bodyPr wrap="square" lIns="0" tIns="18000" rIns="0" bIns="18000" anchor="ctr" anchorCtr="0">
            <a:spAutoFit/>
          </a:bodyPr>
          <a:lstStyle/>
          <a:p>
            <a:pPr marL="342900" indent="-342900">
              <a:spcBef>
                <a:spcPts val="600"/>
              </a:spcBef>
            </a:pPr>
            <a:r>
              <a:rPr lang="en-US" sz="2800" dirty="0"/>
              <a:t>Compression: simplest method to use scarce storage more efficiently</a:t>
            </a:r>
          </a:p>
          <a:p>
            <a:pPr marL="342900" indent="-342900">
              <a:spcBef>
                <a:spcPts val="600"/>
              </a:spcBef>
            </a:pPr>
            <a:r>
              <a:rPr lang="en-US" sz="2800" dirty="0"/>
              <a:t>Can use a files system that compresses automatically</a:t>
            </a:r>
          </a:p>
          <a:p>
            <a:pPr marL="829818" lvl="1" indent="-342900"/>
            <a:r>
              <a:rPr lang="en-US" sz="2800" spc="-400" dirty="0"/>
              <a:t>N T F </a:t>
            </a:r>
            <a:r>
              <a:rPr lang="en-US" sz="2800" dirty="0"/>
              <a:t>S (Windows), Brtfs (Linux), </a:t>
            </a:r>
            <a:r>
              <a:rPr lang="en-US" sz="2800" spc="-350" dirty="0"/>
              <a:t>Z F </a:t>
            </a:r>
            <a:r>
              <a:rPr lang="en-US" sz="2800" dirty="0"/>
              <a:t>S (various)</a:t>
            </a:r>
          </a:p>
          <a:p>
            <a:pPr marL="342900" indent="-342900">
              <a:spcBef>
                <a:spcPts val="600"/>
              </a:spcBef>
            </a:pPr>
            <a:r>
              <a:rPr lang="en-US" sz="2800" dirty="0"/>
              <a:t>Can remove redundancy at file level or across files</a:t>
            </a:r>
          </a:p>
          <a:p>
            <a:pPr marL="342900" indent="-342900">
              <a:spcBef>
                <a:spcPts val="600"/>
              </a:spcBef>
            </a:pPr>
            <a:r>
              <a:rPr lang="en-US" sz="2800" dirty="0"/>
              <a:t>Deduplication: eliminate duplicate file copies</a:t>
            </a:r>
          </a:p>
          <a:p>
            <a:pPr marL="829818" lvl="1" indent="-342900"/>
            <a:r>
              <a:rPr lang="en-US" sz="2800" dirty="0"/>
              <a:t>File level, portions of files, individual disk blocks</a:t>
            </a:r>
          </a:p>
          <a:p>
            <a:pPr marL="829818" lvl="1" indent="-342900"/>
            <a:r>
              <a:rPr lang="en-US" sz="2800" dirty="0"/>
              <a:t>Inline using hashing</a:t>
            </a:r>
          </a:p>
          <a:p>
            <a:pPr marL="829818" lvl="1" indent="-342900"/>
            <a:r>
              <a:rPr lang="en-US" sz="2800" dirty="0"/>
              <a:t>Or asynchronously in the background</a:t>
            </a:r>
          </a:p>
        </p:txBody>
      </p:sp>
    </p:spTree>
    <p:extLst>
      <p:ext uri="{BB962C8B-B14F-4D97-AF65-F5344CB8AC3E}">
        <p14:creationId xmlns:p14="http://schemas.microsoft.com/office/powerpoint/2010/main" val="3711016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25146"/>
            <a:ext cx="11153087" cy="559572"/>
          </a:xfrm>
        </p:spPr>
        <p:txBody>
          <a:bodyPr wrap="square" lIns="0" tIns="18000" rIns="0" bIns="18000" anchor="ctr" anchorCtr="0">
            <a:spAutoFit/>
          </a:bodyPr>
          <a:lstStyle/>
          <a:p>
            <a:r>
              <a:rPr lang="en-US" sz="3400" dirty="0">
                <a:solidFill>
                  <a:schemeClr val="lt2"/>
                </a:solidFill>
              </a:rPr>
              <a:t>File System Implementation </a:t>
            </a:r>
            <a:r>
              <a:rPr lang="en-US" sz="2600" dirty="0">
                <a:solidFill>
                  <a:schemeClr val="lt2"/>
                </a:solidFill>
              </a:rPr>
              <a:t>(6 of 6)</a:t>
            </a:r>
            <a:endParaRPr lang="en-US" sz="2600" dirty="0"/>
          </a:p>
        </p:txBody>
      </p:sp>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522975" y="1097632"/>
            <a:ext cx="11153087" cy="2498564"/>
          </a:xfrm>
        </p:spPr>
        <p:txBody>
          <a:bodyPr wrap="square" lIns="0" tIns="18000" rIns="0" bIns="18000" anchor="ctr" anchorCtr="0">
            <a:spAutoFit/>
          </a:bodyPr>
          <a:lstStyle/>
          <a:p>
            <a:pPr marL="342900" indent="-342900">
              <a:spcBef>
                <a:spcPts val="600"/>
              </a:spcBef>
            </a:pPr>
            <a:r>
              <a:rPr lang="en-US" sz="2800" dirty="0"/>
              <a:t>How to store files?</a:t>
            </a:r>
          </a:p>
          <a:p>
            <a:pPr marL="342900" indent="-342900">
              <a:spcBef>
                <a:spcPts val="600"/>
              </a:spcBef>
            </a:pPr>
            <a:r>
              <a:rPr lang="en-US" sz="2800" dirty="0"/>
              <a:t>How to implement directories?</a:t>
            </a:r>
          </a:p>
          <a:p>
            <a:pPr marL="342900" indent="-342900">
              <a:spcBef>
                <a:spcPts val="600"/>
              </a:spcBef>
            </a:pPr>
            <a:r>
              <a:rPr lang="en-US" sz="2800" dirty="0"/>
              <a:t>How to manage disk space?</a:t>
            </a:r>
          </a:p>
          <a:p>
            <a:pPr marL="342900" indent="-342900">
              <a:spcBef>
                <a:spcPts val="600"/>
              </a:spcBef>
            </a:pPr>
            <a:r>
              <a:rPr lang="en-US" sz="2800" dirty="0"/>
              <a:t>How to ensure file system performance?</a:t>
            </a:r>
          </a:p>
          <a:p>
            <a:pPr marL="342900" indent="-342900">
              <a:spcBef>
                <a:spcPts val="600"/>
              </a:spcBef>
            </a:pPr>
            <a:r>
              <a:rPr lang="en-US" sz="2800" b="1" dirty="0"/>
              <a:t>How to ensure file system dependability?</a:t>
            </a:r>
          </a:p>
        </p:txBody>
      </p:sp>
    </p:spTree>
    <p:extLst>
      <p:ext uri="{BB962C8B-B14F-4D97-AF65-F5344CB8AC3E}">
        <p14:creationId xmlns:p14="http://schemas.microsoft.com/office/powerpoint/2010/main" val="25539667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128DC-8396-09DC-0768-A603BF05C474}"/>
              </a:ext>
            </a:extLst>
          </p:cNvPr>
          <p:cNvSpPr>
            <a:spLocks noGrp="1"/>
          </p:cNvSpPr>
          <p:nvPr>
            <p:ph type="title"/>
          </p:nvPr>
        </p:nvSpPr>
        <p:spPr>
          <a:xfrm>
            <a:off x="522975" y="225142"/>
            <a:ext cx="11153087" cy="559572"/>
          </a:xfrm>
        </p:spPr>
        <p:txBody>
          <a:bodyPr wrap="square" lIns="0" tIns="18000" rIns="0" bIns="18000" anchor="ctr" anchorCtr="0">
            <a:spAutoFit/>
          </a:bodyPr>
          <a:lstStyle/>
          <a:p>
            <a:r>
              <a:rPr lang="en-US" sz="3400" dirty="0">
                <a:solidFill>
                  <a:schemeClr val="lt2"/>
                </a:solidFill>
              </a:rPr>
              <a:t>File System Dependability Threats</a:t>
            </a:r>
            <a:endParaRPr lang="en-US" sz="3400" dirty="0"/>
          </a:p>
        </p:txBody>
      </p:sp>
      <p:sp>
        <p:nvSpPr>
          <p:cNvPr id="3" name="Content Placeholder 2">
            <a:extLst>
              <a:ext uri="{FF2B5EF4-FFF2-40B4-BE49-F238E27FC236}">
                <a16:creationId xmlns:a16="http://schemas.microsoft.com/office/drawing/2014/main" id="{C51F3A3C-F628-E360-ACE1-A993FB23EB7B}"/>
              </a:ext>
            </a:extLst>
          </p:cNvPr>
          <p:cNvSpPr>
            <a:spLocks noGrp="1"/>
          </p:cNvSpPr>
          <p:nvPr>
            <p:ph sz="quarter" idx="13"/>
          </p:nvPr>
        </p:nvSpPr>
        <p:spPr>
          <a:xfrm>
            <a:off x="522975" y="1099444"/>
            <a:ext cx="11153087" cy="4022058"/>
          </a:xfrm>
        </p:spPr>
        <p:txBody>
          <a:bodyPr wrap="square" lIns="0" tIns="18000" rIns="0" bIns="18000" anchor="ctr" anchorCtr="0">
            <a:spAutoFit/>
          </a:bodyPr>
          <a:lstStyle/>
          <a:p>
            <a:pPr marL="342900" indent="-342900">
              <a:spcBef>
                <a:spcPts val="600"/>
              </a:spcBef>
            </a:pPr>
            <a:r>
              <a:rPr lang="en-US" sz="2800" dirty="0"/>
              <a:t>Disk failures:</a:t>
            </a:r>
          </a:p>
          <a:p>
            <a:pPr marL="829818" lvl="1" indent="-342900"/>
            <a:r>
              <a:rPr lang="en-US" sz="2800" dirty="0"/>
              <a:t>Bad blocks</a:t>
            </a:r>
          </a:p>
          <a:p>
            <a:pPr marL="829818" lvl="1" indent="-342900"/>
            <a:r>
              <a:rPr lang="en-US" sz="2800" dirty="0"/>
              <a:t>Whole-disk errors</a:t>
            </a:r>
          </a:p>
          <a:p>
            <a:pPr marL="342900" indent="-342900">
              <a:spcBef>
                <a:spcPts val="600"/>
              </a:spcBef>
            </a:pPr>
            <a:r>
              <a:rPr lang="en-US" sz="2800" dirty="0"/>
              <a:t>Power failures:</a:t>
            </a:r>
          </a:p>
          <a:p>
            <a:pPr marL="829818" lvl="1" indent="-342900"/>
            <a:r>
              <a:rPr lang="en-US" sz="2800" dirty="0"/>
              <a:t>(Meta)-data inconsistently written to disk</a:t>
            </a:r>
          </a:p>
          <a:p>
            <a:pPr marL="342900" indent="-342900">
              <a:spcBef>
                <a:spcPts val="600"/>
              </a:spcBef>
            </a:pPr>
            <a:r>
              <a:rPr lang="en-US" sz="2800" dirty="0"/>
              <a:t>Software bugs:</a:t>
            </a:r>
          </a:p>
          <a:p>
            <a:pPr marL="829818" lvl="1" indent="-342900"/>
            <a:r>
              <a:rPr lang="en-US" sz="2800" dirty="0"/>
              <a:t>Bad (meta)-data written to disk</a:t>
            </a:r>
          </a:p>
          <a:p>
            <a:pPr marL="342900" indent="-342900">
              <a:spcBef>
                <a:spcPts val="600"/>
              </a:spcBef>
            </a:pPr>
            <a:r>
              <a:rPr lang="en-US" sz="2800" dirty="0"/>
              <a:t>User errors:</a:t>
            </a:r>
          </a:p>
        </p:txBody>
      </p:sp>
      <p:sp>
        <p:nvSpPr>
          <p:cNvPr id="4" name="Content Placeholder 3">
            <a:extLst>
              <a:ext uri="{FF2B5EF4-FFF2-40B4-BE49-F238E27FC236}">
                <a16:creationId xmlns:a16="http://schemas.microsoft.com/office/drawing/2014/main" id="{A7691447-80EE-47F7-0471-1EE8DBC129F5}"/>
              </a:ext>
            </a:extLst>
          </p:cNvPr>
          <p:cNvSpPr>
            <a:spLocks noGrp="1"/>
          </p:cNvSpPr>
          <p:nvPr>
            <p:ph sz="quarter" idx="14"/>
          </p:nvPr>
        </p:nvSpPr>
        <p:spPr>
          <a:xfrm>
            <a:off x="514349" y="5185320"/>
            <a:ext cx="742951" cy="467239"/>
          </a:xfrm>
        </p:spPr>
        <p:txBody>
          <a:bodyPr wrap="square" lIns="0" tIns="18000" rIns="0" bIns="18000" anchor="ctr" anchorCtr="0">
            <a:spAutoFit/>
          </a:bodyPr>
          <a:lstStyle/>
          <a:p>
            <a:pPr marL="441325" lvl="1" indent="44450"/>
            <a:r>
              <a:rPr lang="en-US" sz="2800" dirty="0"/>
              <a:t>  </a:t>
            </a:r>
          </a:p>
        </p:txBody>
      </p:sp>
      <p:pic>
        <p:nvPicPr>
          <p:cNvPr id="9" name="Picture 8" descr="r m asterisk dot o v s dot r m asterisk dot o.">
            <a:extLst>
              <a:ext uri="{FF2B5EF4-FFF2-40B4-BE49-F238E27FC236}">
                <a16:creationId xmlns:a16="http://schemas.microsoft.com/office/drawing/2014/main" id="{5B3B1A9F-820B-3CED-31CB-75E75E300F37}"/>
              </a:ext>
            </a:extLst>
          </p:cNvPr>
          <p:cNvPicPr>
            <a:picLocks noChangeAspect="1"/>
          </p:cNvPicPr>
          <p:nvPr/>
        </p:nvPicPr>
        <p:blipFill>
          <a:blip r:embed="rId2"/>
          <a:stretch>
            <a:fillRect/>
          </a:stretch>
        </p:blipFill>
        <p:spPr>
          <a:xfrm>
            <a:off x="1483277" y="5293319"/>
            <a:ext cx="3305175" cy="295275"/>
          </a:xfrm>
          <a:prstGeom prst="rect">
            <a:avLst/>
          </a:prstGeom>
        </p:spPr>
      </p:pic>
      <p:sp>
        <p:nvSpPr>
          <p:cNvPr id="7" name="Content Placeholder 6">
            <a:extLst>
              <a:ext uri="{FF2B5EF4-FFF2-40B4-BE49-F238E27FC236}">
                <a16:creationId xmlns:a16="http://schemas.microsoft.com/office/drawing/2014/main" id="{476EE44C-F692-4568-732F-7445AE12FCDA}"/>
              </a:ext>
            </a:extLst>
          </p:cNvPr>
          <p:cNvSpPr>
            <a:spLocks noGrp="1"/>
          </p:cNvSpPr>
          <p:nvPr>
            <p:ph sz="quarter" idx="17"/>
          </p:nvPr>
        </p:nvSpPr>
        <p:spPr>
          <a:xfrm>
            <a:off x="522975" y="5677423"/>
            <a:ext cx="11153087" cy="467239"/>
          </a:xfrm>
        </p:spPr>
        <p:txBody>
          <a:bodyPr wrap="square" lIns="0" tIns="18000" rIns="0" bIns="18000" anchor="ctr" anchorCtr="0">
            <a:spAutoFit/>
          </a:bodyPr>
          <a:lstStyle/>
          <a:p>
            <a:pPr marL="342900" indent="-342900"/>
            <a:r>
              <a:rPr lang="en-US" sz="2800" dirty="0"/>
              <a:t>Lost or stolen computer</a:t>
            </a:r>
          </a:p>
        </p:txBody>
      </p:sp>
    </p:spTree>
    <p:extLst>
      <p:ext uri="{BB962C8B-B14F-4D97-AF65-F5344CB8AC3E}">
        <p14:creationId xmlns:p14="http://schemas.microsoft.com/office/powerpoint/2010/main" val="5902375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24540"/>
            <a:ext cx="11153087" cy="559572"/>
          </a:xfrm>
        </p:spPr>
        <p:txBody>
          <a:bodyPr wrap="square" lIns="0" tIns="18000" rIns="0" bIns="18000" anchor="ctr" anchorCtr="0">
            <a:spAutoFit/>
          </a:bodyPr>
          <a:lstStyle/>
          <a:p>
            <a:r>
              <a:rPr lang="en-US" sz="3400" dirty="0">
                <a:solidFill>
                  <a:schemeClr val="lt2"/>
                </a:solidFill>
              </a:rPr>
              <a:t>File System Backups</a:t>
            </a:r>
            <a:endParaRPr lang="en-US" sz="3400" dirty="0"/>
          </a:p>
        </p:txBody>
      </p:sp>
      <p:sp>
        <p:nvSpPr>
          <p:cNvPr id="4" name="Content Placeholder 3">
            <a:extLst>
              <a:ext uri="{FF2B5EF4-FFF2-40B4-BE49-F238E27FC236}">
                <a16:creationId xmlns:a16="http://schemas.microsoft.com/office/drawing/2014/main" id="{3FF911FB-1FC4-FF34-6D78-94BE61AF83FE}"/>
              </a:ext>
            </a:extLst>
          </p:cNvPr>
          <p:cNvSpPr>
            <a:spLocks noGrp="1"/>
          </p:cNvSpPr>
          <p:nvPr>
            <p:ph sz="quarter" idx="13"/>
          </p:nvPr>
        </p:nvSpPr>
        <p:spPr>
          <a:xfrm>
            <a:off x="514349" y="1094078"/>
            <a:ext cx="11153087" cy="898126"/>
          </a:xfrm>
        </p:spPr>
        <p:txBody>
          <a:bodyPr wrap="square" lIns="0" tIns="18000" rIns="0" bIns="18000" anchor="ctr" anchorCtr="0">
            <a:spAutoFit/>
          </a:bodyPr>
          <a:lstStyle/>
          <a:p>
            <a:pPr marL="0" indent="0">
              <a:spcBef>
                <a:spcPts val="600"/>
              </a:spcBef>
              <a:buNone/>
            </a:pPr>
            <a:r>
              <a:rPr lang="en-US" sz="2800" dirty="0"/>
              <a:t>Backups to disk are generally made to handle one of two potential problems:</a:t>
            </a:r>
          </a:p>
        </p:txBody>
      </p:sp>
      <p:sp>
        <p:nvSpPr>
          <p:cNvPr id="3" name="Content Placeholder 2">
            <a:extLst>
              <a:ext uri="{FF2B5EF4-FFF2-40B4-BE49-F238E27FC236}">
                <a16:creationId xmlns:a16="http://schemas.microsoft.com/office/drawing/2014/main" id="{796088BA-2D98-0656-D8A4-B10055B39297}"/>
              </a:ext>
            </a:extLst>
          </p:cNvPr>
          <p:cNvSpPr>
            <a:spLocks noGrp="1"/>
          </p:cNvSpPr>
          <p:nvPr>
            <p:ph sz="quarter" idx="14"/>
          </p:nvPr>
        </p:nvSpPr>
        <p:spPr>
          <a:xfrm>
            <a:off x="523874" y="2142178"/>
            <a:ext cx="11153087" cy="975070"/>
          </a:xfrm>
        </p:spPr>
        <p:txBody>
          <a:bodyPr wrap="square" lIns="0" tIns="18000" rIns="0" bIns="18000" anchor="ctr" anchorCtr="0">
            <a:spAutoFit/>
          </a:bodyPr>
          <a:lstStyle/>
          <a:p>
            <a:pPr marL="944118" lvl="1" indent="-457200">
              <a:buFont typeface="+mj-lt"/>
              <a:buAutoNum type="arabicPeriod"/>
            </a:pPr>
            <a:r>
              <a:rPr lang="en-US" sz="2800" dirty="0"/>
              <a:t>Recover from disaster.</a:t>
            </a:r>
          </a:p>
          <a:p>
            <a:pPr marL="944118" lvl="1" indent="-457200">
              <a:buFont typeface="+mj-lt"/>
              <a:buAutoNum type="arabicPeriod"/>
            </a:pPr>
            <a:r>
              <a:rPr lang="en-US" sz="2800" dirty="0"/>
              <a:t>Recover from stupidity.</a:t>
            </a:r>
            <a:endParaRPr lang="en-IN" sz="2800" dirty="0"/>
          </a:p>
        </p:txBody>
      </p:sp>
    </p:spTree>
    <p:extLst>
      <p:ext uri="{BB962C8B-B14F-4D97-AF65-F5344CB8AC3E}">
        <p14:creationId xmlns:p14="http://schemas.microsoft.com/office/powerpoint/2010/main" val="3182198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7" y="209169"/>
            <a:ext cx="11153086" cy="559572"/>
          </a:xfrm>
        </p:spPr>
        <p:txBody>
          <a:bodyPr wrap="square" lIns="0" tIns="18000" rIns="0" bIns="18000" anchor="ctr" anchorCtr="0">
            <a:spAutoFit/>
          </a:bodyPr>
          <a:lstStyle/>
          <a:p>
            <a:r>
              <a:rPr lang="en-US" sz="3400" dirty="0"/>
              <a:t>Overview </a:t>
            </a:r>
            <a:r>
              <a:rPr lang="en-US" sz="2600" dirty="0"/>
              <a:t>(4 of 4)</a:t>
            </a:r>
          </a:p>
        </p:txBody>
      </p:sp>
      <p:pic>
        <p:nvPicPr>
          <p:cNvPr id="4" name="Picture 3" descr="A flow chart represents the minimized disk access for caching.&#10;Long description is available in notes, press F6">
            <a:extLst>
              <a:ext uri="{FF2B5EF4-FFF2-40B4-BE49-F238E27FC236}">
                <a16:creationId xmlns:a16="http://schemas.microsoft.com/office/drawing/2014/main" id="{4D6198B8-17E1-BE45-40B0-409913F5B19B}"/>
              </a:ext>
            </a:extLst>
          </p:cNvPr>
          <p:cNvPicPr>
            <a:picLocks noChangeAspect="1"/>
          </p:cNvPicPr>
          <p:nvPr/>
        </p:nvPicPr>
        <p:blipFill>
          <a:blip r:embed="rId3"/>
          <a:stretch>
            <a:fillRect/>
          </a:stretch>
        </p:blipFill>
        <p:spPr>
          <a:xfrm>
            <a:off x="2089255" y="1382149"/>
            <a:ext cx="8013493" cy="4228850"/>
          </a:xfrm>
          <a:prstGeom prst="rect">
            <a:avLst/>
          </a:prstGeom>
        </p:spPr>
      </p:pic>
    </p:spTree>
    <p:extLst>
      <p:ext uri="{BB962C8B-B14F-4D97-AF65-F5344CB8AC3E}">
        <p14:creationId xmlns:p14="http://schemas.microsoft.com/office/powerpoint/2010/main" val="6530708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25146"/>
            <a:ext cx="11153087" cy="559572"/>
          </a:xfrm>
        </p:spPr>
        <p:txBody>
          <a:bodyPr wrap="square" lIns="0" tIns="18000" rIns="0" bIns="18000" anchor="ctr" anchorCtr="0">
            <a:spAutoFit/>
          </a:bodyPr>
          <a:lstStyle/>
          <a:p>
            <a:r>
              <a:rPr lang="en-US" sz="3400" dirty="0">
                <a:solidFill>
                  <a:schemeClr val="lt2"/>
                </a:solidFill>
              </a:rPr>
              <a:t>Backups: Properties</a:t>
            </a:r>
            <a:endParaRPr lang="en-US" sz="3400" dirty="0"/>
          </a:p>
        </p:txBody>
      </p:sp>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522975" y="1097634"/>
            <a:ext cx="11153087" cy="2498564"/>
          </a:xfrm>
        </p:spPr>
        <p:txBody>
          <a:bodyPr wrap="square" lIns="0" tIns="18000" rIns="0" bIns="18000" anchor="ctr" anchorCtr="0">
            <a:spAutoFit/>
          </a:bodyPr>
          <a:lstStyle/>
          <a:p>
            <a:pPr marL="342900" indent="-342900">
              <a:spcBef>
                <a:spcPts val="600"/>
              </a:spcBef>
            </a:pPr>
            <a:r>
              <a:rPr lang="en-US" sz="2800" dirty="0"/>
              <a:t>Incremental v</a:t>
            </a:r>
            <a:r>
              <a:rPr lang="en-US" sz="100" dirty="0"/>
              <a:t>er</a:t>
            </a:r>
            <a:r>
              <a:rPr lang="en-US" sz="2800" dirty="0"/>
              <a:t>s</a:t>
            </a:r>
            <a:r>
              <a:rPr lang="en-US" sz="100" dirty="0"/>
              <a:t>us</a:t>
            </a:r>
            <a:r>
              <a:rPr lang="en-US" sz="2800" dirty="0"/>
              <a:t>. full</a:t>
            </a:r>
          </a:p>
          <a:p>
            <a:pPr marL="342900" indent="-342900">
              <a:spcBef>
                <a:spcPts val="600"/>
              </a:spcBef>
            </a:pPr>
            <a:r>
              <a:rPr lang="en-US" sz="2800" dirty="0"/>
              <a:t>Online v</a:t>
            </a:r>
            <a:r>
              <a:rPr lang="en-US" sz="100" dirty="0"/>
              <a:t>er</a:t>
            </a:r>
            <a:r>
              <a:rPr lang="en-US" sz="2800" dirty="0"/>
              <a:t>s</a:t>
            </a:r>
            <a:r>
              <a:rPr lang="en-US" sz="100" dirty="0"/>
              <a:t>us</a:t>
            </a:r>
            <a:r>
              <a:rPr lang="en-US" sz="2800" dirty="0"/>
              <a:t>. offline</a:t>
            </a:r>
          </a:p>
          <a:p>
            <a:pPr marL="342900" indent="-342900">
              <a:spcBef>
                <a:spcPts val="600"/>
              </a:spcBef>
            </a:pPr>
            <a:r>
              <a:rPr lang="en-US" sz="2800" dirty="0"/>
              <a:t>Physical v</a:t>
            </a:r>
            <a:r>
              <a:rPr lang="en-US" sz="100" dirty="0"/>
              <a:t>er</a:t>
            </a:r>
            <a:r>
              <a:rPr lang="en-US" sz="2800" dirty="0"/>
              <a:t>s</a:t>
            </a:r>
            <a:r>
              <a:rPr lang="en-US" sz="100" dirty="0"/>
              <a:t>us</a:t>
            </a:r>
            <a:r>
              <a:rPr lang="en-US" sz="2800" dirty="0"/>
              <a:t>. logical</a:t>
            </a:r>
          </a:p>
          <a:p>
            <a:pPr marL="342900" indent="-342900">
              <a:spcBef>
                <a:spcPts val="600"/>
              </a:spcBef>
            </a:pPr>
            <a:r>
              <a:rPr lang="en-US" sz="2800" dirty="0"/>
              <a:t>Compressed v</a:t>
            </a:r>
            <a:r>
              <a:rPr lang="en-US" sz="100" dirty="0"/>
              <a:t>er</a:t>
            </a:r>
            <a:r>
              <a:rPr lang="en-US" sz="2800" dirty="0"/>
              <a:t>s</a:t>
            </a:r>
            <a:r>
              <a:rPr lang="en-US" sz="100" dirty="0"/>
              <a:t>us</a:t>
            </a:r>
            <a:r>
              <a:rPr lang="en-US" sz="2800" dirty="0"/>
              <a:t>. uncompressed</a:t>
            </a:r>
          </a:p>
          <a:p>
            <a:pPr marL="342900" indent="-342900">
              <a:spcBef>
                <a:spcPts val="600"/>
              </a:spcBef>
            </a:pPr>
            <a:r>
              <a:rPr lang="en-US" sz="2800" dirty="0"/>
              <a:t>Local v</a:t>
            </a:r>
            <a:r>
              <a:rPr lang="en-US" sz="100" dirty="0"/>
              <a:t>er</a:t>
            </a:r>
            <a:r>
              <a:rPr lang="en-US" sz="2800" dirty="0"/>
              <a:t>s</a:t>
            </a:r>
            <a:r>
              <a:rPr lang="en-US" sz="100" dirty="0"/>
              <a:t>us</a:t>
            </a:r>
            <a:r>
              <a:rPr lang="en-US" sz="2800" dirty="0"/>
              <a:t>. remote</a:t>
            </a:r>
          </a:p>
        </p:txBody>
      </p:sp>
    </p:spTree>
    <p:extLst>
      <p:ext uri="{BB962C8B-B14F-4D97-AF65-F5344CB8AC3E}">
        <p14:creationId xmlns:p14="http://schemas.microsoft.com/office/powerpoint/2010/main" val="12240335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25146"/>
            <a:ext cx="11153087" cy="559572"/>
          </a:xfrm>
        </p:spPr>
        <p:txBody>
          <a:bodyPr wrap="square" lIns="0" tIns="18000" rIns="0" bIns="18000" anchor="ctr" anchorCtr="0">
            <a:spAutoFit/>
          </a:bodyPr>
          <a:lstStyle/>
          <a:p>
            <a:r>
              <a:rPr lang="en-US" sz="3400" dirty="0">
                <a:solidFill>
                  <a:schemeClr val="lt2"/>
                </a:solidFill>
              </a:rPr>
              <a:t>Incremental Logical Backup (1)</a:t>
            </a:r>
            <a:endParaRPr lang="en-US" sz="3400" dirty="0"/>
          </a:p>
        </p:txBody>
      </p:sp>
      <p:pic>
        <p:nvPicPr>
          <p:cNvPr id="5" name="Picture 4" descr="The figure illustrates a tree diagram of file system, files and directories.&#10;Long description is available in notes, press F6">
            <a:extLst>
              <a:ext uri="{FF2B5EF4-FFF2-40B4-BE49-F238E27FC236}">
                <a16:creationId xmlns:a16="http://schemas.microsoft.com/office/drawing/2014/main" id="{539EDF79-C889-986B-0DD7-F71E373189DC}"/>
              </a:ext>
            </a:extLst>
          </p:cNvPr>
          <p:cNvPicPr>
            <a:picLocks noChangeAspect="1"/>
          </p:cNvPicPr>
          <p:nvPr/>
        </p:nvPicPr>
        <p:blipFill>
          <a:blip r:embed="rId3"/>
          <a:stretch>
            <a:fillRect/>
          </a:stretch>
        </p:blipFill>
        <p:spPr>
          <a:xfrm>
            <a:off x="2505818" y="1066320"/>
            <a:ext cx="7180367" cy="3842125"/>
          </a:xfrm>
          <a:prstGeom prst="rect">
            <a:avLst/>
          </a:prstGeom>
        </p:spPr>
      </p:pic>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792327" y="5379673"/>
            <a:ext cx="10620419" cy="590349"/>
          </a:xfrm>
        </p:spPr>
        <p:txBody>
          <a:bodyPr wrap="square" lIns="0" tIns="18000" rIns="0" bIns="18000" anchor="ctr" anchorCtr="0">
            <a:spAutoFit/>
          </a:bodyPr>
          <a:lstStyle/>
          <a:p>
            <a:pPr marL="0" indent="0">
              <a:spcBef>
                <a:spcPts val="600"/>
              </a:spcBef>
              <a:buNone/>
            </a:pPr>
            <a:r>
              <a:rPr lang="en-US" sz="1800" dirty="0"/>
              <a:t>Figure 4.27 A file system to be dumped. The squares are directories and the circles are files. The shaded items have been modified since the last dump. Each directory and file is labeled by its </a:t>
            </a:r>
            <a:r>
              <a:rPr lang="en-US" sz="1800" dirty="0" err="1"/>
              <a:t>i</a:t>
            </a:r>
            <a:r>
              <a:rPr lang="en-US" sz="1800" dirty="0"/>
              <a:t>-node number.</a:t>
            </a:r>
          </a:p>
        </p:txBody>
      </p:sp>
    </p:spTree>
    <p:extLst>
      <p:ext uri="{BB962C8B-B14F-4D97-AF65-F5344CB8AC3E}">
        <p14:creationId xmlns:p14="http://schemas.microsoft.com/office/powerpoint/2010/main" val="8451610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D94A-8F9A-EE82-4B97-22946444631D}"/>
              </a:ext>
            </a:extLst>
          </p:cNvPr>
          <p:cNvSpPr>
            <a:spLocks noGrp="1"/>
          </p:cNvSpPr>
          <p:nvPr>
            <p:ph type="title"/>
          </p:nvPr>
        </p:nvSpPr>
        <p:spPr>
          <a:xfrm>
            <a:off x="522975" y="225146"/>
            <a:ext cx="11153087" cy="559572"/>
          </a:xfrm>
        </p:spPr>
        <p:txBody>
          <a:bodyPr wrap="square" lIns="0" tIns="18000" rIns="0" bIns="18000" anchor="ctr" anchorCtr="0">
            <a:spAutoFit/>
          </a:bodyPr>
          <a:lstStyle/>
          <a:p>
            <a:r>
              <a:rPr lang="en-US" sz="3400" dirty="0">
                <a:solidFill>
                  <a:schemeClr val="lt2"/>
                </a:solidFill>
              </a:rPr>
              <a:t>Incremental Logical Backup (2)</a:t>
            </a:r>
            <a:endParaRPr lang="en-US" sz="3400" dirty="0"/>
          </a:p>
        </p:txBody>
      </p:sp>
      <p:pic>
        <p:nvPicPr>
          <p:cNvPr id="5" name="Picture 4" descr="The figure consists of four parts labeled (a) to (d) that illustrate Bitmaps used by the logical dumping algorithm.&#10;Long description is available in notes, press F6">
            <a:extLst>
              <a:ext uri="{FF2B5EF4-FFF2-40B4-BE49-F238E27FC236}">
                <a16:creationId xmlns:a16="http://schemas.microsoft.com/office/drawing/2014/main" id="{539EDF79-C889-986B-0DD7-F71E373189DC}"/>
              </a:ext>
            </a:extLst>
          </p:cNvPr>
          <p:cNvPicPr>
            <a:picLocks noChangeAspect="1"/>
          </p:cNvPicPr>
          <p:nvPr/>
        </p:nvPicPr>
        <p:blipFill>
          <a:blip r:embed="rId3"/>
          <a:srcRect/>
          <a:stretch/>
        </p:blipFill>
        <p:spPr>
          <a:xfrm>
            <a:off x="1039332" y="1557658"/>
            <a:ext cx="10113336" cy="2974110"/>
          </a:xfrm>
          <a:prstGeom prst="rect">
            <a:avLst/>
          </a:prstGeom>
        </p:spPr>
      </p:pic>
      <p:sp>
        <p:nvSpPr>
          <p:cNvPr id="4" name="Content Placeholder 3">
            <a:extLst>
              <a:ext uri="{FF2B5EF4-FFF2-40B4-BE49-F238E27FC236}">
                <a16:creationId xmlns:a16="http://schemas.microsoft.com/office/drawing/2014/main" id="{3FF911FB-1FC4-FF34-6D78-94BE61AF83FE}"/>
              </a:ext>
            </a:extLst>
          </p:cNvPr>
          <p:cNvSpPr>
            <a:spLocks noGrp="1"/>
          </p:cNvSpPr>
          <p:nvPr>
            <p:ph sz="quarter" idx="14"/>
          </p:nvPr>
        </p:nvSpPr>
        <p:spPr>
          <a:xfrm>
            <a:off x="3074532" y="5796442"/>
            <a:ext cx="6049972" cy="313350"/>
          </a:xfrm>
        </p:spPr>
        <p:txBody>
          <a:bodyPr wrap="square" lIns="0" tIns="18000" rIns="0" bIns="18000" anchor="ctr" anchorCtr="0">
            <a:spAutoFit/>
          </a:bodyPr>
          <a:lstStyle/>
          <a:p>
            <a:pPr marL="0" indent="0">
              <a:spcBef>
                <a:spcPts val="600"/>
              </a:spcBef>
              <a:buNone/>
            </a:pPr>
            <a:r>
              <a:rPr lang="en-US" sz="1800" dirty="0"/>
              <a:t>Figure 4.28 Bitmaps used by the logical dumping algorithm.</a:t>
            </a:r>
          </a:p>
        </p:txBody>
      </p:sp>
    </p:spTree>
    <p:extLst>
      <p:ext uri="{BB962C8B-B14F-4D97-AF65-F5344CB8AC3E}">
        <p14:creationId xmlns:p14="http://schemas.microsoft.com/office/powerpoint/2010/main" val="29038658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522975" y="225152"/>
            <a:ext cx="11153087" cy="559572"/>
          </a:xfrm>
        </p:spPr>
        <p:txBody>
          <a:bodyPr wrap="square" lIns="0" tIns="18000" rIns="0" bIns="18000" anchor="ctr" anchorCtr="0">
            <a:spAutoFit/>
          </a:bodyPr>
          <a:lstStyle/>
          <a:p>
            <a:r>
              <a:rPr lang="en-US" sz="3400" dirty="0"/>
              <a:t>Stable Storage (1)</a:t>
            </a:r>
          </a:p>
        </p:txBody>
      </p:sp>
      <p:sp>
        <p:nvSpPr>
          <p:cNvPr id="3" name="Content Placeholder 2">
            <a:extLst>
              <a:ext uri="{FF2B5EF4-FFF2-40B4-BE49-F238E27FC236}">
                <a16:creationId xmlns:a16="http://schemas.microsoft.com/office/drawing/2014/main" id="{05401CAF-24C1-540B-C45E-E0EA42183D28}"/>
              </a:ext>
            </a:extLst>
          </p:cNvPr>
          <p:cNvSpPr>
            <a:spLocks noGrp="1"/>
          </p:cNvSpPr>
          <p:nvPr>
            <p:ph sz="quarter" idx="13"/>
          </p:nvPr>
        </p:nvSpPr>
        <p:spPr>
          <a:xfrm>
            <a:off x="522977" y="1092937"/>
            <a:ext cx="11153086" cy="3006395"/>
          </a:xfrm>
        </p:spPr>
        <p:txBody>
          <a:bodyPr wrap="square" lIns="0" tIns="18000" rIns="0" bIns="18000" anchor="ctr" anchorCtr="0">
            <a:spAutoFit/>
          </a:bodyPr>
          <a:lstStyle/>
          <a:p>
            <a:pPr marL="342900" indent="-342900">
              <a:spcBef>
                <a:spcPts val="600"/>
              </a:spcBef>
            </a:pPr>
            <a:r>
              <a:rPr lang="en-US" sz="2800" dirty="0"/>
              <a:t>Uses pair of identical disks</a:t>
            </a:r>
          </a:p>
          <a:p>
            <a:pPr marL="342900" indent="-342900">
              <a:spcBef>
                <a:spcPts val="600"/>
              </a:spcBef>
            </a:pPr>
            <a:r>
              <a:rPr lang="en-US" sz="2800" dirty="0"/>
              <a:t>Either can be read to get same results</a:t>
            </a:r>
          </a:p>
          <a:p>
            <a:pPr marL="342900" indent="-342900">
              <a:spcBef>
                <a:spcPts val="600"/>
              </a:spcBef>
            </a:pPr>
            <a:r>
              <a:rPr lang="en-US" sz="2800" dirty="0"/>
              <a:t>Operations defined to this end:</a:t>
            </a:r>
          </a:p>
          <a:p>
            <a:pPr marL="829818" lvl="1" indent="-342900"/>
            <a:r>
              <a:rPr lang="en-US" sz="2800" dirty="0"/>
              <a:t>Stable Writes</a:t>
            </a:r>
          </a:p>
          <a:p>
            <a:pPr marL="829818" lvl="1" indent="-342900"/>
            <a:r>
              <a:rPr lang="en-US" sz="2800" dirty="0"/>
              <a:t>Stable Reads</a:t>
            </a:r>
          </a:p>
          <a:p>
            <a:pPr marL="829818" lvl="1" indent="-342900"/>
            <a:r>
              <a:rPr lang="en-US" sz="2800" dirty="0"/>
              <a:t>Crash recovery</a:t>
            </a:r>
          </a:p>
        </p:txBody>
      </p:sp>
    </p:spTree>
    <p:extLst>
      <p:ext uri="{BB962C8B-B14F-4D97-AF65-F5344CB8AC3E}">
        <p14:creationId xmlns:p14="http://schemas.microsoft.com/office/powerpoint/2010/main" val="2399945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522975" y="234677"/>
            <a:ext cx="11153087" cy="559572"/>
          </a:xfrm>
        </p:spPr>
        <p:txBody>
          <a:bodyPr wrap="square" lIns="0" tIns="18000" rIns="0" bIns="18000" anchor="ctr" anchorCtr="0">
            <a:spAutoFit/>
          </a:bodyPr>
          <a:lstStyle/>
          <a:p>
            <a:r>
              <a:rPr lang="en-US" sz="3400" dirty="0"/>
              <a:t>Stable Storage (2)</a:t>
            </a:r>
          </a:p>
        </p:txBody>
      </p:sp>
      <p:pic>
        <p:nvPicPr>
          <p:cNvPr id="8" name="Picture 7" descr="The figure illustrates the analysis of the influence of crashes on stable writes.&#10;Long description is available in notes, press F6">
            <a:extLst>
              <a:ext uri="{FF2B5EF4-FFF2-40B4-BE49-F238E27FC236}">
                <a16:creationId xmlns:a16="http://schemas.microsoft.com/office/drawing/2014/main" id="{181F7826-5861-3EC2-5AF5-2D8A569CBD06}"/>
              </a:ext>
            </a:extLst>
          </p:cNvPr>
          <p:cNvPicPr>
            <a:picLocks noChangeAspect="1"/>
          </p:cNvPicPr>
          <p:nvPr/>
        </p:nvPicPr>
        <p:blipFill>
          <a:blip r:embed="rId3"/>
          <a:stretch>
            <a:fillRect/>
          </a:stretch>
        </p:blipFill>
        <p:spPr>
          <a:xfrm>
            <a:off x="991430" y="1566584"/>
            <a:ext cx="10209142" cy="3439085"/>
          </a:xfrm>
          <a:prstGeom prst="rect">
            <a:avLst/>
          </a:prstGeom>
        </p:spPr>
      </p:pic>
      <p:sp>
        <p:nvSpPr>
          <p:cNvPr id="3" name="Content Placeholder 2">
            <a:extLst>
              <a:ext uri="{FF2B5EF4-FFF2-40B4-BE49-F238E27FC236}">
                <a16:creationId xmlns:a16="http://schemas.microsoft.com/office/drawing/2014/main" id="{05401CAF-24C1-540B-C45E-E0EA42183D28}"/>
              </a:ext>
            </a:extLst>
          </p:cNvPr>
          <p:cNvSpPr>
            <a:spLocks noGrp="1"/>
          </p:cNvSpPr>
          <p:nvPr>
            <p:ph sz="quarter" idx="13"/>
          </p:nvPr>
        </p:nvSpPr>
        <p:spPr>
          <a:xfrm>
            <a:off x="2823894" y="5946278"/>
            <a:ext cx="6551253" cy="313350"/>
          </a:xfrm>
        </p:spPr>
        <p:txBody>
          <a:bodyPr wrap="square" lIns="0" tIns="18000" rIns="0" bIns="18000" anchor="ctr" anchorCtr="0">
            <a:spAutoFit/>
          </a:bodyPr>
          <a:lstStyle/>
          <a:p>
            <a:pPr marL="0" indent="0">
              <a:spcBef>
                <a:spcPts val="600"/>
              </a:spcBef>
              <a:buNone/>
            </a:pPr>
            <a:r>
              <a:rPr lang="en-US" sz="1800" dirty="0"/>
              <a:t>Figure 5.25 Analysis of the influence of crashes on stable writes.</a:t>
            </a:r>
          </a:p>
        </p:txBody>
      </p:sp>
    </p:spTree>
    <p:extLst>
      <p:ext uri="{BB962C8B-B14F-4D97-AF65-F5344CB8AC3E}">
        <p14:creationId xmlns:p14="http://schemas.microsoft.com/office/powerpoint/2010/main" val="31012914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522975" y="226051"/>
            <a:ext cx="11153087" cy="559572"/>
          </a:xfrm>
        </p:spPr>
        <p:txBody>
          <a:bodyPr wrap="square" lIns="0" tIns="18000" rIns="0" bIns="18000" anchor="ctr" anchorCtr="0">
            <a:spAutoFit/>
          </a:bodyPr>
          <a:lstStyle/>
          <a:p>
            <a:r>
              <a:rPr lang="en-US" altLang="en-US" sz="3400" dirty="0"/>
              <a:t>RAID: Redundant Array of Independent Disks</a:t>
            </a:r>
            <a:endParaRPr lang="en-US" sz="3400" dirty="0"/>
          </a:p>
        </p:txBody>
      </p:sp>
      <p:pic>
        <p:nvPicPr>
          <p:cNvPr id="6" name="Picture 5" descr="A three-part illustration of disks.&#10;Long description is available in notes, press F6">
            <a:extLst>
              <a:ext uri="{FF2B5EF4-FFF2-40B4-BE49-F238E27FC236}">
                <a16:creationId xmlns:a16="http://schemas.microsoft.com/office/drawing/2014/main" id="{038A308C-EF88-295B-2196-601D0933D879}"/>
              </a:ext>
            </a:extLst>
          </p:cNvPr>
          <p:cNvPicPr>
            <a:picLocks noChangeAspect="1"/>
          </p:cNvPicPr>
          <p:nvPr/>
        </p:nvPicPr>
        <p:blipFill>
          <a:blip r:embed="rId3"/>
          <a:stretch>
            <a:fillRect/>
          </a:stretch>
        </p:blipFill>
        <p:spPr>
          <a:xfrm>
            <a:off x="2898590" y="1526362"/>
            <a:ext cx="6394821" cy="2586076"/>
          </a:xfrm>
          <a:prstGeom prst="rect">
            <a:avLst/>
          </a:prstGeom>
        </p:spPr>
      </p:pic>
      <p:sp>
        <p:nvSpPr>
          <p:cNvPr id="3" name="Content Placeholder 2">
            <a:extLst>
              <a:ext uri="{FF2B5EF4-FFF2-40B4-BE49-F238E27FC236}">
                <a16:creationId xmlns:a16="http://schemas.microsoft.com/office/drawing/2014/main" id="{05401CAF-24C1-540B-C45E-E0EA42183D28}"/>
              </a:ext>
            </a:extLst>
          </p:cNvPr>
          <p:cNvSpPr>
            <a:spLocks noGrp="1"/>
          </p:cNvSpPr>
          <p:nvPr>
            <p:ph sz="quarter" idx="13"/>
          </p:nvPr>
        </p:nvSpPr>
        <p:spPr>
          <a:xfrm>
            <a:off x="514350" y="4531740"/>
            <a:ext cx="11131571" cy="1482901"/>
          </a:xfrm>
        </p:spPr>
        <p:txBody>
          <a:bodyPr wrap="square" lIns="0" tIns="18000" rIns="0" bIns="18000" anchor="ctr" anchorCtr="0">
            <a:spAutoFit/>
          </a:bodyPr>
          <a:lstStyle/>
          <a:p>
            <a:pPr marL="342900" indent="-342900">
              <a:spcBef>
                <a:spcPts val="600"/>
              </a:spcBef>
            </a:pPr>
            <a:r>
              <a:rPr lang="en-US" sz="2800" b="1" dirty="0"/>
              <a:t>RAID 0 &amp; 2</a:t>
            </a:r>
            <a:r>
              <a:rPr lang="en-US" sz="2800" dirty="0"/>
              <a:t>: Expand file system over multiple disks (+storage)</a:t>
            </a:r>
          </a:p>
          <a:p>
            <a:pPr marL="342900" indent="-342900">
              <a:spcBef>
                <a:spcPts val="600"/>
              </a:spcBef>
            </a:pPr>
            <a:r>
              <a:rPr lang="en-US" sz="2800" b="1" dirty="0"/>
              <a:t>RAID 1</a:t>
            </a:r>
            <a:r>
              <a:rPr lang="en-US" sz="2800" dirty="0"/>
              <a:t>: Duplicate file system over disks (+redundancy)</a:t>
            </a:r>
          </a:p>
          <a:p>
            <a:pPr marL="342900" indent="-342900">
              <a:spcBef>
                <a:spcPts val="600"/>
              </a:spcBef>
            </a:pPr>
            <a:r>
              <a:rPr lang="en-US" sz="2800" b="1" dirty="0"/>
              <a:t>RAID 3-6</a:t>
            </a:r>
            <a:r>
              <a:rPr lang="en-US" sz="2800" dirty="0"/>
              <a:t>: Store parity information (+storage, +redundancy)</a:t>
            </a:r>
          </a:p>
        </p:txBody>
      </p:sp>
    </p:spTree>
    <p:extLst>
      <p:ext uri="{BB962C8B-B14F-4D97-AF65-F5344CB8AC3E}">
        <p14:creationId xmlns:p14="http://schemas.microsoft.com/office/powerpoint/2010/main" val="7143020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522975" y="225152"/>
            <a:ext cx="11153087" cy="559572"/>
          </a:xfrm>
        </p:spPr>
        <p:txBody>
          <a:bodyPr wrap="square" lIns="0" tIns="18000" rIns="0" bIns="18000" anchor="ctr" anchorCtr="0">
            <a:spAutoFit/>
          </a:bodyPr>
          <a:lstStyle/>
          <a:p>
            <a:r>
              <a:rPr lang="en-US" altLang="en-US" sz="3400" spc="-500" dirty="0"/>
              <a:t>R A I </a:t>
            </a:r>
            <a:r>
              <a:rPr lang="en-US" altLang="en-US" sz="3400" dirty="0"/>
              <a:t>D (1)</a:t>
            </a:r>
            <a:endParaRPr lang="en-US" sz="3400" dirty="0"/>
          </a:p>
        </p:txBody>
      </p:sp>
      <p:pic>
        <p:nvPicPr>
          <p:cNvPr id="6" name="Picture 5" descr="The figure contains seven parts labeled from a to g showing RAID levels 0 through 3.&#10;Long description is available in notes, press F6">
            <a:extLst>
              <a:ext uri="{FF2B5EF4-FFF2-40B4-BE49-F238E27FC236}">
                <a16:creationId xmlns:a16="http://schemas.microsoft.com/office/drawing/2014/main" id="{038A308C-EF88-295B-2196-601D0933D879}"/>
              </a:ext>
            </a:extLst>
          </p:cNvPr>
          <p:cNvPicPr>
            <a:picLocks noChangeAspect="1"/>
          </p:cNvPicPr>
          <p:nvPr/>
        </p:nvPicPr>
        <p:blipFill rotWithShape="1">
          <a:blip r:embed="rId3"/>
          <a:srcRect b="46486"/>
          <a:stretch/>
        </p:blipFill>
        <p:spPr>
          <a:xfrm>
            <a:off x="4155728" y="1092915"/>
            <a:ext cx="3897794" cy="4260169"/>
          </a:xfrm>
          <a:prstGeom prst="rect">
            <a:avLst/>
          </a:prstGeom>
        </p:spPr>
      </p:pic>
      <p:sp>
        <p:nvSpPr>
          <p:cNvPr id="3" name="Content Placeholder 2">
            <a:extLst>
              <a:ext uri="{FF2B5EF4-FFF2-40B4-BE49-F238E27FC236}">
                <a16:creationId xmlns:a16="http://schemas.microsoft.com/office/drawing/2014/main" id="{05401CAF-24C1-540B-C45E-E0EA42183D28}"/>
              </a:ext>
            </a:extLst>
          </p:cNvPr>
          <p:cNvSpPr>
            <a:spLocks noGrp="1"/>
          </p:cNvSpPr>
          <p:nvPr>
            <p:ph sz="quarter" idx="13"/>
          </p:nvPr>
        </p:nvSpPr>
        <p:spPr>
          <a:xfrm>
            <a:off x="1965759" y="5739772"/>
            <a:ext cx="8280509" cy="313350"/>
          </a:xfrm>
        </p:spPr>
        <p:txBody>
          <a:bodyPr wrap="square" lIns="0" tIns="18000" rIns="0" bIns="18000" anchor="ctr" anchorCtr="0">
            <a:spAutoFit/>
          </a:bodyPr>
          <a:lstStyle/>
          <a:p>
            <a:pPr marL="0" indent="0">
              <a:spcBef>
                <a:spcPts val="600"/>
              </a:spcBef>
              <a:buNone/>
            </a:pPr>
            <a:r>
              <a:rPr lang="en-US" sz="1800" dirty="0"/>
              <a:t>Figure 5.26 </a:t>
            </a:r>
            <a:r>
              <a:rPr lang="en-US" sz="1800" spc="-250" dirty="0"/>
              <a:t>R A I </a:t>
            </a:r>
            <a:r>
              <a:rPr lang="en-US" sz="1800" dirty="0"/>
              <a:t>D levels 0 through 3. Backup and parity drives are shown shaded.</a:t>
            </a:r>
          </a:p>
        </p:txBody>
      </p:sp>
    </p:spTree>
    <p:extLst>
      <p:ext uri="{BB962C8B-B14F-4D97-AF65-F5344CB8AC3E}">
        <p14:creationId xmlns:p14="http://schemas.microsoft.com/office/powerpoint/2010/main" val="4969953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522975" y="225152"/>
            <a:ext cx="11153087" cy="559572"/>
          </a:xfrm>
        </p:spPr>
        <p:txBody>
          <a:bodyPr wrap="square" lIns="0" tIns="18000" rIns="0" bIns="18000" anchor="ctr" anchorCtr="0">
            <a:spAutoFit/>
          </a:bodyPr>
          <a:lstStyle/>
          <a:p>
            <a:r>
              <a:rPr lang="en-US" altLang="en-US" sz="3400" spc="-500" dirty="0"/>
              <a:t>R A I </a:t>
            </a:r>
            <a:r>
              <a:rPr lang="en-US" altLang="en-US" sz="3400" dirty="0"/>
              <a:t>D (2)</a:t>
            </a:r>
            <a:endParaRPr lang="en-US" sz="3400" dirty="0"/>
          </a:p>
        </p:txBody>
      </p:sp>
      <p:pic>
        <p:nvPicPr>
          <p:cNvPr id="6" name="Picture 5" descr="The figure contains seven parts labeled from a to g showing RAID levels 4 through 6.&#10;Long description is available in notes, press F6">
            <a:extLst>
              <a:ext uri="{FF2B5EF4-FFF2-40B4-BE49-F238E27FC236}">
                <a16:creationId xmlns:a16="http://schemas.microsoft.com/office/drawing/2014/main" id="{038A308C-EF88-295B-2196-601D0933D879}"/>
              </a:ext>
            </a:extLst>
          </p:cNvPr>
          <p:cNvPicPr>
            <a:picLocks noChangeAspect="1"/>
          </p:cNvPicPr>
          <p:nvPr/>
        </p:nvPicPr>
        <p:blipFill rotWithShape="1">
          <a:blip r:embed="rId3"/>
          <a:srcRect t="52949"/>
          <a:stretch/>
        </p:blipFill>
        <p:spPr>
          <a:xfrm>
            <a:off x="3886598" y="874122"/>
            <a:ext cx="4436054" cy="4262875"/>
          </a:xfrm>
          <a:prstGeom prst="rect">
            <a:avLst/>
          </a:prstGeom>
        </p:spPr>
      </p:pic>
      <p:sp>
        <p:nvSpPr>
          <p:cNvPr id="3" name="Content Placeholder 2">
            <a:extLst>
              <a:ext uri="{FF2B5EF4-FFF2-40B4-BE49-F238E27FC236}">
                <a16:creationId xmlns:a16="http://schemas.microsoft.com/office/drawing/2014/main" id="{05401CAF-24C1-540B-C45E-E0EA42183D28}"/>
              </a:ext>
            </a:extLst>
          </p:cNvPr>
          <p:cNvSpPr>
            <a:spLocks noGrp="1"/>
          </p:cNvSpPr>
          <p:nvPr>
            <p:ph sz="quarter" idx="13"/>
          </p:nvPr>
        </p:nvSpPr>
        <p:spPr>
          <a:xfrm>
            <a:off x="1948507" y="5739772"/>
            <a:ext cx="8280509" cy="313350"/>
          </a:xfrm>
        </p:spPr>
        <p:txBody>
          <a:bodyPr wrap="square" lIns="0" tIns="18000" rIns="0" bIns="18000" anchor="ctr" anchorCtr="0">
            <a:spAutoFit/>
          </a:bodyPr>
          <a:lstStyle/>
          <a:p>
            <a:pPr marL="0" indent="0">
              <a:spcBef>
                <a:spcPts val="600"/>
              </a:spcBef>
              <a:buNone/>
            </a:pPr>
            <a:r>
              <a:rPr lang="en-US" sz="1800" dirty="0"/>
              <a:t>Figure 5.26 </a:t>
            </a:r>
            <a:r>
              <a:rPr lang="en-US" sz="1800" spc="-250" dirty="0"/>
              <a:t>R A I </a:t>
            </a:r>
            <a:r>
              <a:rPr lang="en-US" sz="1800" dirty="0"/>
              <a:t>D levels 4 through 6. Backup and parity drives are shown shaded.</a:t>
            </a:r>
          </a:p>
        </p:txBody>
      </p:sp>
    </p:spTree>
    <p:extLst>
      <p:ext uri="{BB962C8B-B14F-4D97-AF65-F5344CB8AC3E}">
        <p14:creationId xmlns:p14="http://schemas.microsoft.com/office/powerpoint/2010/main" val="20595321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975" y="216381"/>
            <a:ext cx="11153087" cy="559572"/>
          </a:xfrm>
        </p:spPr>
        <p:txBody>
          <a:bodyPr wrap="square" lIns="0" tIns="18000" rIns="0" bIns="18000" anchor="ctr" anchorCtr="0">
            <a:spAutoFit/>
          </a:bodyPr>
          <a:lstStyle/>
          <a:p>
            <a:r>
              <a:rPr lang="en-US" altLang="en-US" sz="3400" dirty="0"/>
              <a:t>Quiz </a:t>
            </a:r>
            <a:r>
              <a:rPr lang="en-US" altLang="en-US" sz="2600" dirty="0"/>
              <a:t>(6 of 6)</a:t>
            </a:r>
            <a:endParaRPr lang="en-US" sz="2600" dirty="0"/>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522975" y="1090671"/>
            <a:ext cx="11153087" cy="3006395"/>
          </a:xfrm>
        </p:spPr>
        <p:txBody>
          <a:bodyPr wrap="square" lIns="0" tIns="18000" rIns="0" bIns="18000" anchor="ctr" anchorCtr="0">
            <a:spAutoFit/>
          </a:bodyPr>
          <a:lstStyle/>
          <a:p>
            <a:pPr marL="0" indent="0">
              <a:spcBef>
                <a:spcPts val="600"/>
              </a:spcBef>
              <a:buNone/>
            </a:pPr>
            <a:r>
              <a:rPr lang="en-US" sz="2800" i="1" dirty="0"/>
              <a:t>Does RAID help with the following threats:</a:t>
            </a:r>
          </a:p>
          <a:p>
            <a:pPr marL="342900" indent="-342900">
              <a:spcBef>
                <a:spcPts val="600"/>
              </a:spcBef>
            </a:pPr>
            <a:r>
              <a:rPr lang="en-US" sz="2800" i="1" dirty="0"/>
              <a:t>Physical failure (disk stops working)?</a:t>
            </a:r>
          </a:p>
          <a:p>
            <a:pPr marL="342900" indent="-342900">
              <a:spcBef>
                <a:spcPts val="600"/>
              </a:spcBef>
            </a:pPr>
            <a:r>
              <a:rPr lang="en-US" sz="2800" i="1" dirty="0"/>
              <a:t>Computer catching fire or getting stolen?</a:t>
            </a:r>
          </a:p>
          <a:p>
            <a:pPr marL="342900" indent="-342900">
              <a:spcBef>
                <a:spcPts val="600"/>
              </a:spcBef>
            </a:pPr>
            <a:r>
              <a:rPr lang="en-US" sz="2800" i="1" dirty="0"/>
              <a:t>Power failure (inconsistent write)?</a:t>
            </a:r>
          </a:p>
          <a:p>
            <a:pPr marL="342900" indent="-342900">
              <a:spcBef>
                <a:spcPts val="600"/>
              </a:spcBef>
            </a:pPr>
            <a:r>
              <a:rPr lang="en-US" sz="2800" i="1" dirty="0"/>
              <a:t>Bug in driver?</a:t>
            </a:r>
          </a:p>
          <a:p>
            <a:pPr marL="342900" indent="-342900">
              <a:spcBef>
                <a:spcPts val="600"/>
              </a:spcBef>
            </a:pPr>
            <a:r>
              <a:rPr lang="en-US" sz="2800" i="1" dirty="0"/>
              <a:t>User error?</a:t>
            </a:r>
          </a:p>
        </p:txBody>
      </p:sp>
    </p:spTree>
    <p:extLst>
      <p:ext uri="{BB962C8B-B14F-4D97-AF65-F5344CB8AC3E}">
        <p14:creationId xmlns:p14="http://schemas.microsoft.com/office/powerpoint/2010/main" val="23994957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224536"/>
            <a:ext cx="11153087" cy="559572"/>
          </a:xfrm>
        </p:spPr>
        <p:txBody>
          <a:bodyPr wrap="square" lIns="0" tIns="18000" rIns="0" bIns="18000" anchor="ctr" anchorCtr="0">
            <a:spAutoFit/>
          </a:bodyPr>
          <a:lstStyle/>
          <a:p>
            <a:r>
              <a:rPr lang="en-US" sz="3400" dirty="0"/>
              <a:t>Answers to Quiz </a:t>
            </a:r>
            <a:r>
              <a:rPr lang="en-US" altLang="en-US" sz="2600" dirty="0"/>
              <a:t>(6 of 6)</a:t>
            </a:r>
            <a:endParaRPr lang="en-US" sz="2600" dirty="0"/>
          </a:p>
        </p:txBody>
      </p:sp>
      <p:sp>
        <p:nvSpPr>
          <p:cNvPr id="9" name="Content Placeholder 8">
            <a:extLst>
              <a:ext uri="{FF2B5EF4-FFF2-40B4-BE49-F238E27FC236}">
                <a16:creationId xmlns:a16="http://schemas.microsoft.com/office/drawing/2014/main" id="{A893BC32-5482-4B2E-8062-34682B1F196D}"/>
              </a:ext>
            </a:extLst>
          </p:cNvPr>
          <p:cNvSpPr>
            <a:spLocks noGrp="1"/>
          </p:cNvSpPr>
          <p:nvPr>
            <p:ph sz="quarter" idx="13"/>
          </p:nvPr>
        </p:nvSpPr>
        <p:spPr>
          <a:xfrm>
            <a:off x="522975" y="1095767"/>
            <a:ext cx="11153087" cy="467239"/>
          </a:xfrm>
        </p:spPr>
        <p:txBody>
          <a:bodyPr wrap="square" lIns="0" tIns="18000" rIns="0" bIns="18000" anchor="ctr" anchorCtr="0">
            <a:spAutoFit/>
          </a:bodyPr>
          <a:lstStyle/>
          <a:p>
            <a:pPr marL="0" indent="0">
              <a:buNone/>
            </a:pPr>
            <a:r>
              <a:rPr lang="en-US" sz="2800" i="1" dirty="0"/>
              <a:t>Does RAID help with the following threats:</a:t>
            </a:r>
          </a:p>
        </p:txBody>
      </p:sp>
      <p:sp>
        <p:nvSpPr>
          <p:cNvPr id="4" name="Content Placeholder 3">
            <a:extLst>
              <a:ext uri="{FF2B5EF4-FFF2-40B4-BE49-F238E27FC236}">
                <a16:creationId xmlns:a16="http://schemas.microsoft.com/office/drawing/2014/main" id="{39131E7A-0866-4BDB-92AF-E0BD8B60AC05}"/>
              </a:ext>
            </a:extLst>
          </p:cNvPr>
          <p:cNvSpPr>
            <a:spLocks noGrp="1"/>
          </p:cNvSpPr>
          <p:nvPr>
            <p:ph sz="quarter" idx="14"/>
          </p:nvPr>
        </p:nvSpPr>
        <p:spPr>
          <a:xfrm>
            <a:off x="522975" y="1804450"/>
            <a:ext cx="11153087" cy="2498564"/>
          </a:xfrm>
        </p:spPr>
        <p:txBody>
          <a:bodyPr wrap="square" lIns="0" tIns="18000" rIns="0" bIns="18000" anchor="ctr" anchorCtr="0">
            <a:spAutoFit/>
          </a:bodyPr>
          <a:lstStyle/>
          <a:p>
            <a:pPr marL="342900" indent="-342900">
              <a:spcBef>
                <a:spcPts val="600"/>
              </a:spcBef>
            </a:pPr>
            <a:r>
              <a:rPr lang="en-US" sz="2800" i="1" dirty="0"/>
              <a:t>Physical failure (disk stops working)?</a:t>
            </a:r>
            <a:r>
              <a:rPr lang="en-US" sz="2800" i="1" dirty="0">
                <a:solidFill>
                  <a:schemeClr val="tx1"/>
                </a:solidFill>
              </a:rPr>
              <a:t> </a:t>
            </a:r>
            <a:r>
              <a:rPr lang="en-US" sz="2800" b="1" i="1" dirty="0">
                <a:solidFill>
                  <a:schemeClr val="tx1"/>
                </a:solidFill>
              </a:rPr>
              <a:t>Yes</a:t>
            </a:r>
          </a:p>
          <a:p>
            <a:pPr marL="342900" indent="-342900">
              <a:spcBef>
                <a:spcPts val="600"/>
              </a:spcBef>
            </a:pPr>
            <a:r>
              <a:rPr lang="en-US" sz="2800" i="1" dirty="0"/>
              <a:t>Computer catching fire or getting stolen?</a:t>
            </a:r>
            <a:r>
              <a:rPr lang="en-US" sz="2800" i="1" dirty="0">
                <a:solidFill>
                  <a:schemeClr val="tx1"/>
                </a:solidFill>
              </a:rPr>
              <a:t> </a:t>
            </a:r>
            <a:r>
              <a:rPr lang="en-US" sz="2800" b="1" i="1" dirty="0">
                <a:solidFill>
                  <a:schemeClr val="tx1"/>
                </a:solidFill>
              </a:rPr>
              <a:t>No</a:t>
            </a:r>
          </a:p>
          <a:p>
            <a:pPr marL="342900" indent="-342900">
              <a:spcBef>
                <a:spcPts val="600"/>
              </a:spcBef>
            </a:pPr>
            <a:r>
              <a:rPr lang="en-US" sz="2800" i="1" dirty="0"/>
              <a:t>Power failure (inconsistent write)?</a:t>
            </a:r>
            <a:r>
              <a:rPr lang="en-US" sz="2800" i="1" dirty="0">
                <a:solidFill>
                  <a:schemeClr val="tx1"/>
                </a:solidFill>
              </a:rPr>
              <a:t> </a:t>
            </a:r>
            <a:r>
              <a:rPr lang="en-US" sz="2800" b="1" i="1" dirty="0">
                <a:solidFill>
                  <a:schemeClr val="tx1"/>
                </a:solidFill>
              </a:rPr>
              <a:t>Yes</a:t>
            </a:r>
          </a:p>
          <a:p>
            <a:pPr marL="342900" indent="-342900">
              <a:spcBef>
                <a:spcPts val="600"/>
              </a:spcBef>
            </a:pPr>
            <a:r>
              <a:rPr lang="en-US" sz="2800" i="1" dirty="0"/>
              <a:t>Bug in driver? </a:t>
            </a:r>
            <a:r>
              <a:rPr lang="en-US" sz="2800" b="1" i="1" dirty="0">
                <a:solidFill>
                  <a:schemeClr val="tx1"/>
                </a:solidFill>
              </a:rPr>
              <a:t>Maybe, depends on the bug</a:t>
            </a:r>
          </a:p>
          <a:p>
            <a:pPr marL="342900" indent="-342900">
              <a:spcBef>
                <a:spcPts val="600"/>
              </a:spcBef>
            </a:pPr>
            <a:r>
              <a:rPr lang="en-US" sz="2800" i="1" dirty="0"/>
              <a:t>User error?</a:t>
            </a:r>
            <a:r>
              <a:rPr lang="en-US" sz="2800" i="1" dirty="0">
                <a:solidFill>
                  <a:schemeClr val="tx1"/>
                </a:solidFill>
              </a:rPr>
              <a:t> </a:t>
            </a:r>
            <a:r>
              <a:rPr lang="en-US" sz="2800" b="1" i="1" dirty="0">
                <a:solidFill>
                  <a:schemeClr val="tx1"/>
                </a:solidFill>
              </a:rPr>
              <a:t>No</a:t>
            </a:r>
          </a:p>
        </p:txBody>
      </p:sp>
    </p:spTree>
    <p:extLst>
      <p:ext uri="{BB962C8B-B14F-4D97-AF65-F5344CB8AC3E}">
        <p14:creationId xmlns:p14="http://schemas.microsoft.com/office/powerpoint/2010/main" val="2945439042"/>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3456</TotalTime>
  <Words>13329</Words>
  <Application>Microsoft Office PowerPoint</Application>
  <PresentationFormat>Widescreen</PresentationFormat>
  <Paragraphs>802</Paragraphs>
  <Slides>104</Slides>
  <Notes>71</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104</vt:i4>
      </vt:variant>
    </vt:vector>
  </HeadingPairs>
  <TitlesOfParts>
    <vt:vector size="111" baseType="lpstr">
      <vt:lpstr>Arial</vt:lpstr>
      <vt:lpstr>Verdana</vt:lpstr>
      <vt:lpstr>Times New Roman</vt:lpstr>
      <vt:lpstr>Consolas</vt:lpstr>
      <vt:lpstr>USHE</vt:lpstr>
      <vt:lpstr>USHE_slide options</vt:lpstr>
      <vt:lpstr>Equation</vt:lpstr>
      <vt:lpstr>Modern Operating Systems</vt:lpstr>
      <vt:lpstr>File Systems (1)</vt:lpstr>
      <vt:lpstr>File Systems (2)</vt:lpstr>
      <vt:lpstr>File Systems (3)</vt:lpstr>
      <vt:lpstr>File Systems (4)</vt:lpstr>
      <vt:lpstr>Overview (1 of 4)</vt:lpstr>
      <vt:lpstr>Overview (2 of 4)</vt:lpstr>
      <vt:lpstr>Overview (3 of 4)</vt:lpstr>
      <vt:lpstr>Overview (4 of 4)</vt:lpstr>
      <vt:lpstr>Files</vt:lpstr>
      <vt:lpstr>File Structure</vt:lpstr>
      <vt:lpstr>Quiz (1 of 6)</vt:lpstr>
      <vt:lpstr>Answer to Quiz (1 of 6)</vt:lpstr>
      <vt:lpstr>File Naming (1 of 2)</vt:lpstr>
      <vt:lpstr>File Naming (2 of 2)</vt:lpstr>
      <vt:lpstr>Quiz (2 of 6)</vt:lpstr>
      <vt:lpstr>Answer to Quiz (2 of 6)</vt:lpstr>
      <vt:lpstr>File Types</vt:lpstr>
      <vt:lpstr>File Attributes (1)</vt:lpstr>
      <vt:lpstr>File Attributes (2)</vt:lpstr>
      <vt:lpstr>File Operations (1)</vt:lpstr>
      <vt:lpstr>File Operations – U N I X (1)</vt:lpstr>
      <vt:lpstr>File Operations – U N I X (2)</vt:lpstr>
      <vt:lpstr>File Operations – U N I X (3)</vt:lpstr>
      <vt:lpstr>File Operations – U N I X (4)</vt:lpstr>
      <vt:lpstr>Example Program Using File System Calls (1)</vt:lpstr>
      <vt:lpstr>Example Program Using File System Calls (2)</vt:lpstr>
      <vt:lpstr>Example Program Using File System Calls (3)</vt:lpstr>
      <vt:lpstr>Directories</vt:lpstr>
      <vt:lpstr>Single-Level Directory Systems</vt:lpstr>
      <vt:lpstr>Hierarchical Directory Systems</vt:lpstr>
      <vt:lpstr>Path Names</vt:lpstr>
      <vt:lpstr>Directory Operations</vt:lpstr>
      <vt:lpstr>Directory Operations - U N I X</vt:lpstr>
      <vt:lpstr>Virtual File Systems (1)</vt:lpstr>
      <vt:lpstr>Virtual File Systems (2)</vt:lpstr>
      <vt:lpstr>File System Implementation (1 of 6)</vt:lpstr>
      <vt:lpstr>File System Implementation (2 of 6)</vt:lpstr>
      <vt:lpstr>File System Layout</vt:lpstr>
      <vt:lpstr>Unified Extensible Firmware Interface (U E F I)</vt:lpstr>
      <vt:lpstr>How to Store Files on the Disk? (1 of 2)</vt:lpstr>
      <vt:lpstr>Implementing Files Contiguous Layout</vt:lpstr>
      <vt:lpstr>How to Store Files on the Disk? (2 of 2)</vt:lpstr>
      <vt:lpstr>Implementing Files Linked List Allocation</vt:lpstr>
      <vt:lpstr>Implementing Files Linked List - Table in Memory</vt:lpstr>
      <vt:lpstr>Implementing Files I-nodes</vt:lpstr>
      <vt:lpstr>Implementing Files I-nodes with Indirect Blocks</vt:lpstr>
      <vt:lpstr>File System Implementation (3 of 6)</vt:lpstr>
      <vt:lpstr>Directory Implementation</vt:lpstr>
      <vt:lpstr>Directory Entries and Attributes</vt:lpstr>
      <vt:lpstr>F A T 12/F A T 16 Layout</vt:lpstr>
      <vt:lpstr>Quiz (3 of 6)</vt:lpstr>
      <vt:lpstr>Answer to Quiz (3 of 6)</vt:lpstr>
      <vt:lpstr>F A T12/16 Directory Entry (1)</vt:lpstr>
      <vt:lpstr>F A T 12/16 Directory Entry (2)</vt:lpstr>
      <vt:lpstr>Other Ways to Handle Long File Names</vt:lpstr>
      <vt:lpstr>F A T Partition Size</vt:lpstr>
      <vt:lpstr>U N I X Directory Entry</vt:lpstr>
      <vt:lpstr>U N I X F S Layout (M I N I X Example)</vt:lpstr>
      <vt:lpstr>Directory Lookup</vt:lpstr>
      <vt:lpstr>Quiz 1</vt:lpstr>
      <vt:lpstr>Answer to Quiz 1</vt:lpstr>
      <vt:lpstr>Quiz 2</vt:lpstr>
      <vt:lpstr>Answer to Quiz 2</vt:lpstr>
      <vt:lpstr>Shared Files (1)</vt:lpstr>
      <vt:lpstr>Shared Files (2)</vt:lpstr>
      <vt:lpstr>Hard Links versus. Soft Links</vt:lpstr>
      <vt:lpstr>File System Implementation (4 of 6)</vt:lpstr>
      <vt:lpstr>Block Size</vt:lpstr>
      <vt:lpstr>Block Size Impact</vt:lpstr>
      <vt:lpstr>Keeping Track of Free Blocks (1)</vt:lpstr>
      <vt:lpstr>Quiz (4 of 6)</vt:lpstr>
      <vt:lpstr>Answer to Quiz (4 of 6)</vt:lpstr>
      <vt:lpstr>Keeping Track of Free Blocks (2)</vt:lpstr>
      <vt:lpstr>Disk Quotas</vt:lpstr>
      <vt:lpstr>File System Implementation (5 of 6)</vt:lpstr>
      <vt:lpstr>File System Performance</vt:lpstr>
      <vt:lpstr>Minimize Disk Access: Caching</vt:lpstr>
      <vt:lpstr>Cache Management</vt:lpstr>
      <vt:lpstr>Quiz (5 of 6)</vt:lpstr>
      <vt:lpstr>Answer to Quiz (5 of 6) </vt:lpstr>
      <vt:lpstr>Minimize Disk Access: Log-structure File Systems</vt:lpstr>
      <vt:lpstr>Similar Techniques Used in Flash-Based File Systems</vt:lpstr>
      <vt:lpstr>Minimize Seek Time: H D D Layout Management</vt:lpstr>
      <vt:lpstr>Spread i-nodes Over the Disk</vt:lpstr>
      <vt:lpstr>Minimize Space Usage: Compression and Deduplication</vt:lpstr>
      <vt:lpstr>File System Implementation (6 of 6)</vt:lpstr>
      <vt:lpstr>File System Dependability Threats</vt:lpstr>
      <vt:lpstr>File System Backups</vt:lpstr>
      <vt:lpstr>Backups: Properties</vt:lpstr>
      <vt:lpstr>Incremental Logical Backup (1)</vt:lpstr>
      <vt:lpstr>Incremental Logical Backup (2)</vt:lpstr>
      <vt:lpstr>Stable Storage (1)</vt:lpstr>
      <vt:lpstr>Stable Storage (2)</vt:lpstr>
      <vt:lpstr>RAID: Redundant Array of Independent Disks</vt:lpstr>
      <vt:lpstr>R A I D (1)</vt:lpstr>
      <vt:lpstr>R A I D (2)</vt:lpstr>
      <vt:lpstr>Quiz (6 of 6)</vt:lpstr>
      <vt:lpstr>Answers to Quiz (6 of 6)</vt:lpstr>
      <vt:lpstr>File System Consistency Check</vt:lpstr>
      <vt:lpstr>File System Consistency</vt:lpstr>
      <vt:lpstr>Journaling File Systems</vt:lpstr>
      <vt:lpstr>Secure File Detection and Disk Encryption</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Fifth Edition, Chapter 4</dc:title>
  <dc:subject>Computer Science</dc:subject>
  <dc:creator>Tanenbaum and Bos</dc:creator>
  <cp:keywords/>
  <dc:description>Additional information may be found in the Notes Pane of each slide by pressing F6._x000d_
This presentation contains code snippets. When listening to code, you may need to go character by character to hear all punctuation symbols.</dc:description>
  <cp:lastModifiedBy>Vinothini Radhakrishnan (Integra)</cp:lastModifiedBy>
  <cp:revision>354</cp:revision>
  <dcterms:modified xsi:type="dcterms:W3CDTF">2023-08-05T01:27:23Z</dcterms:modified>
</cp:coreProperties>
</file>